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4" r:id="rId7"/>
    <p:sldId id="261" r:id="rId8"/>
    <p:sldId id="262" r:id="rId9"/>
    <p:sldId id="263" r:id="rId10"/>
    <p:sldId id="265"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0"/>
    <p:restoredTop sz="95859"/>
  </p:normalViewPr>
  <p:slideViewPr>
    <p:cSldViewPr snapToGrid="0" snapToObjects="1">
      <p:cViewPr varScale="1">
        <p:scale>
          <a:sx n="109" d="100"/>
          <a:sy n="109" d="100"/>
        </p:scale>
        <p:origin x="680" y="1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C5FBB-8A2B-59EA-DCE7-65961B799B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3A3F1ED-BB37-C5FD-01E5-8F0CED3234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19C4FDA-2368-8DE9-C38F-2F11405261A4}"/>
              </a:ext>
            </a:extLst>
          </p:cNvPr>
          <p:cNvSpPr>
            <a:spLocks noGrp="1"/>
          </p:cNvSpPr>
          <p:nvPr>
            <p:ph type="dt" sz="half" idx="10"/>
          </p:nvPr>
        </p:nvSpPr>
        <p:spPr/>
        <p:txBody>
          <a:bodyPr/>
          <a:lstStyle/>
          <a:p>
            <a:fld id="{3316BD21-7B76-1244-B41F-DCCC59B1CC19}" type="datetimeFigureOut">
              <a:rPr lang="en-US" smtClean="0"/>
              <a:t>10/2/23</a:t>
            </a:fld>
            <a:endParaRPr lang="en-US"/>
          </a:p>
        </p:txBody>
      </p:sp>
      <p:sp>
        <p:nvSpPr>
          <p:cNvPr id="5" name="Footer Placeholder 4">
            <a:extLst>
              <a:ext uri="{FF2B5EF4-FFF2-40B4-BE49-F238E27FC236}">
                <a16:creationId xmlns:a16="http://schemas.microsoft.com/office/drawing/2014/main" id="{8A564556-E4BA-25BC-7230-A293ABF9B3D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F44B63-E023-A56A-C720-1B47166F870F}"/>
              </a:ext>
            </a:extLst>
          </p:cNvPr>
          <p:cNvSpPr>
            <a:spLocks noGrp="1"/>
          </p:cNvSpPr>
          <p:nvPr>
            <p:ph type="sldNum" sz="quarter" idx="12"/>
          </p:nvPr>
        </p:nvSpPr>
        <p:spPr/>
        <p:txBody>
          <a:bodyPr/>
          <a:lstStyle/>
          <a:p>
            <a:fld id="{89F02623-C98C-4B41-B8E9-270AF8A16BBB}" type="slidenum">
              <a:rPr lang="en-US" smtClean="0"/>
              <a:t>‹#›</a:t>
            </a:fld>
            <a:endParaRPr lang="en-US"/>
          </a:p>
        </p:txBody>
      </p:sp>
    </p:spTree>
    <p:extLst>
      <p:ext uri="{BB962C8B-B14F-4D97-AF65-F5344CB8AC3E}">
        <p14:creationId xmlns:p14="http://schemas.microsoft.com/office/powerpoint/2010/main" val="21858343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B8487-43EB-A1B4-71C2-79175725417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21FADFC-D920-3DF7-C0E7-87E5905FA6F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791D2A-658F-F328-6A49-945CD53BF1CF}"/>
              </a:ext>
            </a:extLst>
          </p:cNvPr>
          <p:cNvSpPr>
            <a:spLocks noGrp="1"/>
          </p:cNvSpPr>
          <p:nvPr>
            <p:ph type="dt" sz="half" idx="10"/>
          </p:nvPr>
        </p:nvSpPr>
        <p:spPr/>
        <p:txBody>
          <a:bodyPr/>
          <a:lstStyle/>
          <a:p>
            <a:fld id="{3316BD21-7B76-1244-B41F-DCCC59B1CC19}" type="datetimeFigureOut">
              <a:rPr lang="en-US" smtClean="0"/>
              <a:t>10/2/23</a:t>
            </a:fld>
            <a:endParaRPr lang="en-US"/>
          </a:p>
        </p:txBody>
      </p:sp>
      <p:sp>
        <p:nvSpPr>
          <p:cNvPr id="5" name="Footer Placeholder 4">
            <a:extLst>
              <a:ext uri="{FF2B5EF4-FFF2-40B4-BE49-F238E27FC236}">
                <a16:creationId xmlns:a16="http://schemas.microsoft.com/office/drawing/2014/main" id="{39FAA3FF-8048-B6EF-D87D-0950C3F50C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5C2B9F6-23E6-3874-F06D-569641041209}"/>
              </a:ext>
            </a:extLst>
          </p:cNvPr>
          <p:cNvSpPr>
            <a:spLocks noGrp="1"/>
          </p:cNvSpPr>
          <p:nvPr>
            <p:ph type="sldNum" sz="quarter" idx="12"/>
          </p:nvPr>
        </p:nvSpPr>
        <p:spPr/>
        <p:txBody>
          <a:bodyPr/>
          <a:lstStyle/>
          <a:p>
            <a:fld id="{89F02623-C98C-4B41-B8E9-270AF8A16BBB}" type="slidenum">
              <a:rPr lang="en-US" smtClean="0"/>
              <a:t>‹#›</a:t>
            </a:fld>
            <a:endParaRPr lang="en-US"/>
          </a:p>
        </p:txBody>
      </p:sp>
    </p:spTree>
    <p:extLst>
      <p:ext uri="{BB962C8B-B14F-4D97-AF65-F5344CB8AC3E}">
        <p14:creationId xmlns:p14="http://schemas.microsoft.com/office/powerpoint/2010/main" val="36005301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B943179-4768-09A7-89D1-BEBC1DE5AC7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AE86B279-61B9-D53B-C975-8AFF50BDB7E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CFF4CAC-672B-E6D7-735A-93A7B15A3A8B}"/>
              </a:ext>
            </a:extLst>
          </p:cNvPr>
          <p:cNvSpPr>
            <a:spLocks noGrp="1"/>
          </p:cNvSpPr>
          <p:nvPr>
            <p:ph type="dt" sz="half" idx="10"/>
          </p:nvPr>
        </p:nvSpPr>
        <p:spPr/>
        <p:txBody>
          <a:bodyPr/>
          <a:lstStyle/>
          <a:p>
            <a:fld id="{3316BD21-7B76-1244-B41F-DCCC59B1CC19}" type="datetimeFigureOut">
              <a:rPr lang="en-US" smtClean="0"/>
              <a:t>10/2/23</a:t>
            </a:fld>
            <a:endParaRPr lang="en-US"/>
          </a:p>
        </p:txBody>
      </p:sp>
      <p:sp>
        <p:nvSpPr>
          <p:cNvPr id="5" name="Footer Placeholder 4">
            <a:extLst>
              <a:ext uri="{FF2B5EF4-FFF2-40B4-BE49-F238E27FC236}">
                <a16:creationId xmlns:a16="http://schemas.microsoft.com/office/drawing/2014/main" id="{680141D2-001E-9947-43BE-9CD6124D673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BC3C42-274B-AA5F-51C2-23B398090390}"/>
              </a:ext>
            </a:extLst>
          </p:cNvPr>
          <p:cNvSpPr>
            <a:spLocks noGrp="1"/>
          </p:cNvSpPr>
          <p:nvPr>
            <p:ph type="sldNum" sz="quarter" idx="12"/>
          </p:nvPr>
        </p:nvSpPr>
        <p:spPr/>
        <p:txBody>
          <a:bodyPr/>
          <a:lstStyle/>
          <a:p>
            <a:fld id="{89F02623-C98C-4B41-B8E9-270AF8A16BBB}" type="slidenum">
              <a:rPr lang="en-US" smtClean="0"/>
              <a:t>‹#›</a:t>
            </a:fld>
            <a:endParaRPr lang="en-US"/>
          </a:p>
        </p:txBody>
      </p:sp>
    </p:spTree>
    <p:extLst>
      <p:ext uri="{BB962C8B-B14F-4D97-AF65-F5344CB8AC3E}">
        <p14:creationId xmlns:p14="http://schemas.microsoft.com/office/powerpoint/2010/main" val="37962246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EF7119-4123-56FF-0F30-6CD3D92FFC2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B7A4699-2DF1-AB5A-7C04-6BC30943231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A80070A-2659-43DC-3499-9E3FB7A5409F}"/>
              </a:ext>
            </a:extLst>
          </p:cNvPr>
          <p:cNvSpPr>
            <a:spLocks noGrp="1"/>
          </p:cNvSpPr>
          <p:nvPr>
            <p:ph type="dt" sz="half" idx="10"/>
          </p:nvPr>
        </p:nvSpPr>
        <p:spPr/>
        <p:txBody>
          <a:bodyPr/>
          <a:lstStyle/>
          <a:p>
            <a:fld id="{3316BD21-7B76-1244-B41F-DCCC59B1CC19}" type="datetimeFigureOut">
              <a:rPr lang="en-US" smtClean="0"/>
              <a:t>10/2/23</a:t>
            </a:fld>
            <a:endParaRPr lang="en-US"/>
          </a:p>
        </p:txBody>
      </p:sp>
      <p:sp>
        <p:nvSpPr>
          <p:cNvPr id="5" name="Footer Placeholder 4">
            <a:extLst>
              <a:ext uri="{FF2B5EF4-FFF2-40B4-BE49-F238E27FC236}">
                <a16:creationId xmlns:a16="http://schemas.microsoft.com/office/drawing/2014/main" id="{5E7EEEE9-521A-35A3-33FE-67BCB4BF5F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479D7D4-284A-055E-C5E2-6E688F047F62}"/>
              </a:ext>
            </a:extLst>
          </p:cNvPr>
          <p:cNvSpPr>
            <a:spLocks noGrp="1"/>
          </p:cNvSpPr>
          <p:nvPr>
            <p:ph type="sldNum" sz="quarter" idx="12"/>
          </p:nvPr>
        </p:nvSpPr>
        <p:spPr/>
        <p:txBody>
          <a:bodyPr/>
          <a:lstStyle/>
          <a:p>
            <a:fld id="{89F02623-C98C-4B41-B8E9-270AF8A16BBB}" type="slidenum">
              <a:rPr lang="en-US" smtClean="0"/>
              <a:t>‹#›</a:t>
            </a:fld>
            <a:endParaRPr lang="en-US"/>
          </a:p>
        </p:txBody>
      </p:sp>
    </p:spTree>
    <p:extLst>
      <p:ext uri="{BB962C8B-B14F-4D97-AF65-F5344CB8AC3E}">
        <p14:creationId xmlns:p14="http://schemas.microsoft.com/office/powerpoint/2010/main" val="1691153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641682-99AA-F41C-E96E-1CE6CCD92B0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F162130-D9BF-1592-9210-8495FE8E544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5050F57-171B-3761-2B53-821884780934}"/>
              </a:ext>
            </a:extLst>
          </p:cNvPr>
          <p:cNvSpPr>
            <a:spLocks noGrp="1"/>
          </p:cNvSpPr>
          <p:nvPr>
            <p:ph type="dt" sz="half" idx="10"/>
          </p:nvPr>
        </p:nvSpPr>
        <p:spPr/>
        <p:txBody>
          <a:bodyPr/>
          <a:lstStyle/>
          <a:p>
            <a:fld id="{3316BD21-7B76-1244-B41F-DCCC59B1CC19}" type="datetimeFigureOut">
              <a:rPr lang="en-US" smtClean="0"/>
              <a:t>10/2/23</a:t>
            </a:fld>
            <a:endParaRPr lang="en-US"/>
          </a:p>
        </p:txBody>
      </p:sp>
      <p:sp>
        <p:nvSpPr>
          <p:cNvPr id="5" name="Footer Placeholder 4">
            <a:extLst>
              <a:ext uri="{FF2B5EF4-FFF2-40B4-BE49-F238E27FC236}">
                <a16:creationId xmlns:a16="http://schemas.microsoft.com/office/drawing/2014/main" id="{86887C50-97C9-5F4E-A99F-EA48B8C24F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68814BF-23F6-2EBA-A45C-EDE035A2FFD5}"/>
              </a:ext>
            </a:extLst>
          </p:cNvPr>
          <p:cNvSpPr>
            <a:spLocks noGrp="1"/>
          </p:cNvSpPr>
          <p:nvPr>
            <p:ph type="sldNum" sz="quarter" idx="12"/>
          </p:nvPr>
        </p:nvSpPr>
        <p:spPr/>
        <p:txBody>
          <a:bodyPr/>
          <a:lstStyle/>
          <a:p>
            <a:fld id="{89F02623-C98C-4B41-B8E9-270AF8A16BBB}" type="slidenum">
              <a:rPr lang="en-US" smtClean="0"/>
              <a:t>‹#›</a:t>
            </a:fld>
            <a:endParaRPr lang="en-US"/>
          </a:p>
        </p:txBody>
      </p:sp>
    </p:spTree>
    <p:extLst>
      <p:ext uri="{BB962C8B-B14F-4D97-AF65-F5344CB8AC3E}">
        <p14:creationId xmlns:p14="http://schemas.microsoft.com/office/powerpoint/2010/main" val="2498510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330AE-5F3C-BFAC-5850-C42F31468EA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C928A57-03DB-5940-4058-0B44752F0CB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E1B6AD7-533E-02C0-4FF6-79A5811C748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BA7227C-43BA-603D-5FB8-2BDDF14BD5E7}"/>
              </a:ext>
            </a:extLst>
          </p:cNvPr>
          <p:cNvSpPr>
            <a:spLocks noGrp="1"/>
          </p:cNvSpPr>
          <p:nvPr>
            <p:ph type="dt" sz="half" idx="10"/>
          </p:nvPr>
        </p:nvSpPr>
        <p:spPr/>
        <p:txBody>
          <a:bodyPr/>
          <a:lstStyle/>
          <a:p>
            <a:fld id="{3316BD21-7B76-1244-B41F-DCCC59B1CC19}" type="datetimeFigureOut">
              <a:rPr lang="en-US" smtClean="0"/>
              <a:t>10/2/23</a:t>
            </a:fld>
            <a:endParaRPr lang="en-US"/>
          </a:p>
        </p:txBody>
      </p:sp>
      <p:sp>
        <p:nvSpPr>
          <p:cNvPr id="6" name="Footer Placeholder 5">
            <a:extLst>
              <a:ext uri="{FF2B5EF4-FFF2-40B4-BE49-F238E27FC236}">
                <a16:creationId xmlns:a16="http://schemas.microsoft.com/office/drawing/2014/main" id="{BC6B2389-B111-A4FC-3A30-9559436A682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606D21-7700-21D6-0D43-D0357DC271CF}"/>
              </a:ext>
            </a:extLst>
          </p:cNvPr>
          <p:cNvSpPr>
            <a:spLocks noGrp="1"/>
          </p:cNvSpPr>
          <p:nvPr>
            <p:ph type="sldNum" sz="quarter" idx="12"/>
          </p:nvPr>
        </p:nvSpPr>
        <p:spPr/>
        <p:txBody>
          <a:bodyPr/>
          <a:lstStyle/>
          <a:p>
            <a:fld id="{89F02623-C98C-4B41-B8E9-270AF8A16BBB}" type="slidenum">
              <a:rPr lang="en-US" smtClean="0"/>
              <a:t>‹#›</a:t>
            </a:fld>
            <a:endParaRPr lang="en-US"/>
          </a:p>
        </p:txBody>
      </p:sp>
    </p:spTree>
    <p:extLst>
      <p:ext uri="{BB962C8B-B14F-4D97-AF65-F5344CB8AC3E}">
        <p14:creationId xmlns:p14="http://schemas.microsoft.com/office/powerpoint/2010/main" val="2700246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B5626-46C2-B7D5-F224-95F5811FF18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5273BA2-6BA4-13BF-CB45-D32D8BA629E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1A531A2-52A6-DCF3-0984-AD11B53AD77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B6E1087-8966-2DC9-2B16-476B811026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F027AB7-E55C-4FEB-3319-679687A4C6C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014696B-F8F4-CFF2-8EDA-CEF262359D08}"/>
              </a:ext>
            </a:extLst>
          </p:cNvPr>
          <p:cNvSpPr>
            <a:spLocks noGrp="1"/>
          </p:cNvSpPr>
          <p:nvPr>
            <p:ph type="dt" sz="half" idx="10"/>
          </p:nvPr>
        </p:nvSpPr>
        <p:spPr/>
        <p:txBody>
          <a:bodyPr/>
          <a:lstStyle/>
          <a:p>
            <a:fld id="{3316BD21-7B76-1244-B41F-DCCC59B1CC19}" type="datetimeFigureOut">
              <a:rPr lang="en-US" smtClean="0"/>
              <a:t>10/2/23</a:t>
            </a:fld>
            <a:endParaRPr lang="en-US"/>
          </a:p>
        </p:txBody>
      </p:sp>
      <p:sp>
        <p:nvSpPr>
          <p:cNvPr id="8" name="Footer Placeholder 7">
            <a:extLst>
              <a:ext uri="{FF2B5EF4-FFF2-40B4-BE49-F238E27FC236}">
                <a16:creationId xmlns:a16="http://schemas.microsoft.com/office/drawing/2014/main" id="{A7E9ABF2-EBF5-EF2D-CDD0-11E44555F3B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F33FCAB-F9CE-AFCE-972F-3B6FB472CE6E}"/>
              </a:ext>
            </a:extLst>
          </p:cNvPr>
          <p:cNvSpPr>
            <a:spLocks noGrp="1"/>
          </p:cNvSpPr>
          <p:nvPr>
            <p:ph type="sldNum" sz="quarter" idx="12"/>
          </p:nvPr>
        </p:nvSpPr>
        <p:spPr/>
        <p:txBody>
          <a:bodyPr/>
          <a:lstStyle/>
          <a:p>
            <a:fld id="{89F02623-C98C-4B41-B8E9-270AF8A16BBB}" type="slidenum">
              <a:rPr lang="en-US" smtClean="0"/>
              <a:t>‹#›</a:t>
            </a:fld>
            <a:endParaRPr lang="en-US"/>
          </a:p>
        </p:txBody>
      </p:sp>
    </p:spTree>
    <p:extLst>
      <p:ext uri="{BB962C8B-B14F-4D97-AF65-F5344CB8AC3E}">
        <p14:creationId xmlns:p14="http://schemas.microsoft.com/office/powerpoint/2010/main" val="8787635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4D063-FCBA-87FD-94D8-CF1E03C4649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D67F55E-2A4E-7EB6-9B3B-10B534C6865E}"/>
              </a:ext>
            </a:extLst>
          </p:cNvPr>
          <p:cNvSpPr>
            <a:spLocks noGrp="1"/>
          </p:cNvSpPr>
          <p:nvPr>
            <p:ph type="dt" sz="half" idx="10"/>
          </p:nvPr>
        </p:nvSpPr>
        <p:spPr/>
        <p:txBody>
          <a:bodyPr/>
          <a:lstStyle/>
          <a:p>
            <a:fld id="{3316BD21-7B76-1244-B41F-DCCC59B1CC19}" type="datetimeFigureOut">
              <a:rPr lang="en-US" smtClean="0"/>
              <a:t>10/2/23</a:t>
            </a:fld>
            <a:endParaRPr lang="en-US"/>
          </a:p>
        </p:txBody>
      </p:sp>
      <p:sp>
        <p:nvSpPr>
          <p:cNvPr id="4" name="Footer Placeholder 3">
            <a:extLst>
              <a:ext uri="{FF2B5EF4-FFF2-40B4-BE49-F238E27FC236}">
                <a16:creationId xmlns:a16="http://schemas.microsoft.com/office/drawing/2014/main" id="{50477C93-A989-53E6-1517-68591F0EA28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903BA84-9176-AE5A-26C7-8F7733EE7E6D}"/>
              </a:ext>
            </a:extLst>
          </p:cNvPr>
          <p:cNvSpPr>
            <a:spLocks noGrp="1"/>
          </p:cNvSpPr>
          <p:nvPr>
            <p:ph type="sldNum" sz="quarter" idx="12"/>
          </p:nvPr>
        </p:nvSpPr>
        <p:spPr/>
        <p:txBody>
          <a:bodyPr/>
          <a:lstStyle/>
          <a:p>
            <a:fld id="{89F02623-C98C-4B41-B8E9-270AF8A16BBB}" type="slidenum">
              <a:rPr lang="en-US" smtClean="0"/>
              <a:t>‹#›</a:t>
            </a:fld>
            <a:endParaRPr lang="en-US"/>
          </a:p>
        </p:txBody>
      </p:sp>
    </p:spTree>
    <p:extLst>
      <p:ext uri="{BB962C8B-B14F-4D97-AF65-F5344CB8AC3E}">
        <p14:creationId xmlns:p14="http://schemas.microsoft.com/office/powerpoint/2010/main" val="40642374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F248D49-474A-0E3C-D8B9-96CD7390E759}"/>
              </a:ext>
            </a:extLst>
          </p:cNvPr>
          <p:cNvSpPr>
            <a:spLocks noGrp="1"/>
          </p:cNvSpPr>
          <p:nvPr>
            <p:ph type="dt" sz="half" idx="10"/>
          </p:nvPr>
        </p:nvSpPr>
        <p:spPr/>
        <p:txBody>
          <a:bodyPr/>
          <a:lstStyle/>
          <a:p>
            <a:fld id="{3316BD21-7B76-1244-B41F-DCCC59B1CC19}" type="datetimeFigureOut">
              <a:rPr lang="en-US" smtClean="0"/>
              <a:t>10/2/23</a:t>
            </a:fld>
            <a:endParaRPr lang="en-US"/>
          </a:p>
        </p:txBody>
      </p:sp>
      <p:sp>
        <p:nvSpPr>
          <p:cNvPr id="3" name="Footer Placeholder 2">
            <a:extLst>
              <a:ext uri="{FF2B5EF4-FFF2-40B4-BE49-F238E27FC236}">
                <a16:creationId xmlns:a16="http://schemas.microsoft.com/office/drawing/2014/main" id="{D8D93D44-2E8E-815E-DD6C-B44648B5C8A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5E4DB74-083D-1747-CBF0-5E13FA6ADD98}"/>
              </a:ext>
            </a:extLst>
          </p:cNvPr>
          <p:cNvSpPr>
            <a:spLocks noGrp="1"/>
          </p:cNvSpPr>
          <p:nvPr>
            <p:ph type="sldNum" sz="quarter" idx="12"/>
          </p:nvPr>
        </p:nvSpPr>
        <p:spPr/>
        <p:txBody>
          <a:bodyPr/>
          <a:lstStyle/>
          <a:p>
            <a:fld id="{89F02623-C98C-4B41-B8E9-270AF8A16BBB}" type="slidenum">
              <a:rPr lang="en-US" smtClean="0"/>
              <a:t>‹#›</a:t>
            </a:fld>
            <a:endParaRPr lang="en-US"/>
          </a:p>
        </p:txBody>
      </p:sp>
    </p:spTree>
    <p:extLst>
      <p:ext uri="{BB962C8B-B14F-4D97-AF65-F5344CB8AC3E}">
        <p14:creationId xmlns:p14="http://schemas.microsoft.com/office/powerpoint/2010/main" val="591730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C7EA4B-2A2A-F9DE-F51F-E507728582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FFE55C1-BA85-4A18-5BE8-A38E0596DCF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F96FC17-1949-CB2E-AAAA-8980863306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A52D87-3372-CBC0-E00F-E8DDB58B1BA2}"/>
              </a:ext>
            </a:extLst>
          </p:cNvPr>
          <p:cNvSpPr>
            <a:spLocks noGrp="1"/>
          </p:cNvSpPr>
          <p:nvPr>
            <p:ph type="dt" sz="half" idx="10"/>
          </p:nvPr>
        </p:nvSpPr>
        <p:spPr/>
        <p:txBody>
          <a:bodyPr/>
          <a:lstStyle/>
          <a:p>
            <a:fld id="{3316BD21-7B76-1244-B41F-DCCC59B1CC19}" type="datetimeFigureOut">
              <a:rPr lang="en-US" smtClean="0"/>
              <a:t>10/2/23</a:t>
            </a:fld>
            <a:endParaRPr lang="en-US"/>
          </a:p>
        </p:txBody>
      </p:sp>
      <p:sp>
        <p:nvSpPr>
          <p:cNvPr id="6" name="Footer Placeholder 5">
            <a:extLst>
              <a:ext uri="{FF2B5EF4-FFF2-40B4-BE49-F238E27FC236}">
                <a16:creationId xmlns:a16="http://schemas.microsoft.com/office/drawing/2014/main" id="{4D5BBCA1-C87C-3DB2-F86E-B580055C8D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0EEF0F-F00C-A7B4-1519-D44D0BD7FD3E}"/>
              </a:ext>
            </a:extLst>
          </p:cNvPr>
          <p:cNvSpPr>
            <a:spLocks noGrp="1"/>
          </p:cNvSpPr>
          <p:nvPr>
            <p:ph type="sldNum" sz="quarter" idx="12"/>
          </p:nvPr>
        </p:nvSpPr>
        <p:spPr/>
        <p:txBody>
          <a:bodyPr/>
          <a:lstStyle/>
          <a:p>
            <a:fld id="{89F02623-C98C-4B41-B8E9-270AF8A16BBB}" type="slidenum">
              <a:rPr lang="en-US" smtClean="0"/>
              <a:t>‹#›</a:t>
            </a:fld>
            <a:endParaRPr lang="en-US"/>
          </a:p>
        </p:txBody>
      </p:sp>
    </p:spTree>
    <p:extLst>
      <p:ext uri="{BB962C8B-B14F-4D97-AF65-F5344CB8AC3E}">
        <p14:creationId xmlns:p14="http://schemas.microsoft.com/office/powerpoint/2010/main" val="1707202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DE1D92-137E-1B2E-AB10-91EC00D1D3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439D649-00E5-BB98-8078-2E9368A6FE6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8607BE9-EEF5-A1B9-8E46-DAF0900ACA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9A45F57-4000-9B2B-CCAA-3CC03C7ED67D}"/>
              </a:ext>
            </a:extLst>
          </p:cNvPr>
          <p:cNvSpPr>
            <a:spLocks noGrp="1"/>
          </p:cNvSpPr>
          <p:nvPr>
            <p:ph type="dt" sz="half" idx="10"/>
          </p:nvPr>
        </p:nvSpPr>
        <p:spPr/>
        <p:txBody>
          <a:bodyPr/>
          <a:lstStyle/>
          <a:p>
            <a:fld id="{3316BD21-7B76-1244-B41F-DCCC59B1CC19}" type="datetimeFigureOut">
              <a:rPr lang="en-US" smtClean="0"/>
              <a:t>10/2/23</a:t>
            </a:fld>
            <a:endParaRPr lang="en-US"/>
          </a:p>
        </p:txBody>
      </p:sp>
      <p:sp>
        <p:nvSpPr>
          <p:cNvPr id="6" name="Footer Placeholder 5">
            <a:extLst>
              <a:ext uri="{FF2B5EF4-FFF2-40B4-BE49-F238E27FC236}">
                <a16:creationId xmlns:a16="http://schemas.microsoft.com/office/drawing/2014/main" id="{F42D26F3-5FB9-1860-D735-9763ACEB23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322274-D273-7603-5CB9-F484C1F2B345}"/>
              </a:ext>
            </a:extLst>
          </p:cNvPr>
          <p:cNvSpPr>
            <a:spLocks noGrp="1"/>
          </p:cNvSpPr>
          <p:nvPr>
            <p:ph type="sldNum" sz="quarter" idx="12"/>
          </p:nvPr>
        </p:nvSpPr>
        <p:spPr/>
        <p:txBody>
          <a:bodyPr/>
          <a:lstStyle/>
          <a:p>
            <a:fld id="{89F02623-C98C-4B41-B8E9-270AF8A16BBB}" type="slidenum">
              <a:rPr lang="en-US" smtClean="0"/>
              <a:t>‹#›</a:t>
            </a:fld>
            <a:endParaRPr lang="en-US"/>
          </a:p>
        </p:txBody>
      </p:sp>
    </p:spTree>
    <p:extLst>
      <p:ext uri="{BB962C8B-B14F-4D97-AF65-F5344CB8AC3E}">
        <p14:creationId xmlns:p14="http://schemas.microsoft.com/office/powerpoint/2010/main" val="3220249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90698EC-E427-3BF6-8738-74A41D041F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F5C71C9D-57BF-05D3-5800-FADACF4046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DA8DE41-E31D-A211-F401-FECCCD0AF72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316BD21-7B76-1244-B41F-DCCC59B1CC19}" type="datetimeFigureOut">
              <a:rPr lang="en-US" smtClean="0"/>
              <a:t>10/2/23</a:t>
            </a:fld>
            <a:endParaRPr lang="en-US"/>
          </a:p>
        </p:txBody>
      </p:sp>
      <p:sp>
        <p:nvSpPr>
          <p:cNvPr id="5" name="Footer Placeholder 4">
            <a:extLst>
              <a:ext uri="{FF2B5EF4-FFF2-40B4-BE49-F238E27FC236}">
                <a16:creationId xmlns:a16="http://schemas.microsoft.com/office/drawing/2014/main" id="{BD97B872-7FD3-2C11-32A6-353BE74371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143C423-06F7-4278-BD5F-A812123FCC0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F02623-C98C-4B41-B8E9-270AF8A16BBB}" type="slidenum">
              <a:rPr lang="en-US" smtClean="0"/>
              <a:t>‹#›</a:t>
            </a:fld>
            <a:endParaRPr lang="en-US"/>
          </a:p>
        </p:txBody>
      </p:sp>
    </p:spTree>
    <p:extLst>
      <p:ext uri="{BB962C8B-B14F-4D97-AF65-F5344CB8AC3E}">
        <p14:creationId xmlns:p14="http://schemas.microsoft.com/office/powerpoint/2010/main" val="37719607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3B0C9B-2155-F0BA-81B7-C7619F73722C}"/>
              </a:ext>
            </a:extLst>
          </p:cNvPr>
          <p:cNvSpPr>
            <a:spLocks noGrp="1"/>
          </p:cNvSpPr>
          <p:nvPr>
            <p:ph type="ctrTitle"/>
          </p:nvPr>
        </p:nvSpPr>
        <p:spPr>
          <a:xfrm>
            <a:off x="993175" y="4522156"/>
            <a:ext cx="5609222" cy="1363215"/>
          </a:xfrm>
        </p:spPr>
        <p:txBody>
          <a:bodyPr anchor="t">
            <a:normAutofit/>
          </a:bodyPr>
          <a:lstStyle/>
          <a:p>
            <a:pPr algn="l"/>
            <a:r>
              <a:rPr lang="en-US" sz="4400"/>
              <a:t>Early Models of the Atom</a:t>
            </a:r>
          </a:p>
        </p:txBody>
      </p:sp>
      <p:sp>
        <p:nvSpPr>
          <p:cNvPr id="3" name="Subtitle 2">
            <a:extLst>
              <a:ext uri="{FF2B5EF4-FFF2-40B4-BE49-F238E27FC236}">
                <a16:creationId xmlns:a16="http://schemas.microsoft.com/office/drawing/2014/main" id="{7AED0A22-DB16-AA89-C2F1-83BC849D7B6F}"/>
              </a:ext>
            </a:extLst>
          </p:cNvPr>
          <p:cNvSpPr>
            <a:spLocks noGrp="1"/>
          </p:cNvSpPr>
          <p:nvPr>
            <p:ph type="subTitle" idx="1"/>
          </p:nvPr>
        </p:nvSpPr>
        <p:spPr>
          <a:xfrm>
            <a:off x="993176" y="3910542"/>
            <a:ext cx="5609219" cy="611614"/>
          </a:xfrm>
        </p:spPr>
        <p:txBody>
          <a:bodyPr anchor="b">
            <a:normAutofit/>
          </a:bodyPr>
          <a:lstStyle/>
          <a:p>
            <a:pPr algn="l"/>
            <a:r>
              <a:rPr lang="en-US" sz="1900"/>
              <a:t>The atom, as described by people with low tech gear</a:t>
            </a:r>
          </a:p>
        </p:txBody>
      </p:sp>
      <p:sp>
        <p:nvSpPr>
          <p:cNvPr id="1037" name="Freeform: Shape 1036">
            <a:extLst>
              <a:ext uri="{FF2B5EF4-FFF2-40B4-BE49-F238E27FC236}">
                <a16:creationId xmlns:a16="http://schemas.microsoft.com/office/drawing/2014/main" id="{D5C3FE89-A0B6-4C0E-A1F2-7CA2025B3A6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156092" cy="3442494"/>
          </a:xfrm>
          <a:custGeom>
            <a:avLst/>
            <a:gdLst>
              <a:gd name="connsiteX0" fmla="*/ 0 w 3156092"/>
              <a:gd name="connsiteY0" fmla="*/ 0 h 3442494"/>
              <a:gd name="connsiteX1" fmla="*/ 2765641 w 3156092"/>
              <a:gd name="connsiteY1" fmla="*/ 0 h 3442494"/>
              <a:gd name="connsiteX2" fmla="*/ 2781296 w 3156092"/>
              <a:gd name="connsiteY2" fmla="*/ 20935 h 3442494"/>
              <a:gd name="connsiteX3" fmla="*/ 3156092 w 3156092"/>
              <a:gd name="connsiteY3" fmla="*/ 1247934 h 3442494"/>
              <a:gd name="connsiteX4" fmla="*/ 961532 w 3156092"/>
              <a:gd name="connsiteY4" fmla="*/ 3442494 h 3442494"/>
              <a:gd name="connsiteX5" fmla="*/ 107310 w 3156092"/>
              <a:gd name="connsiteY5" fmla="*/ 3270035 h 3442494"/>
              <a:gd name="connsiteX6" fmla="*/ 0 w 3156092"/>
              <a:gd name="connsiteY6" fmla="*/ 3218341 h 3442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6092" h="3442494">
                <a:moveTo>
                  <a:pt x="0" y="0"/>
                </a:moveTo>
                <a:lnTo>
                  <a:pt x="2765641" y="0"/>
                </a:lnTo>
                <a:lnTo>
                  <a:pt x="2781296" y="20935"/>
                </a:lnTo>
                <a:cubicBezTo>
                  <a:pt x="3017923" y="371189"/>
                  <a:pt x="3156092" y="793426"/>
                  <a:pt x="3156092" y="1247934"/>
                </a:cubicBezTo>
                <a:cubicBezTo>
                  <a:pt x="3156092" y="2459956"/>
                  <a:pt x="2173554" y="3442494"/>
                  <a:pt x="961532" y="3442494"/>
                </a:cubicBezTo>
                <a:cubicBezTo>
                  <a:pt x="658527" y="3442494"/>
                  <a:pt x="369864" y="3381086"/>
                  <a:pt x="107310" y="3270035"/>
                </a:cubicBezTo>
                <a:lnTo>
                  <a:pt x="0" y="3218341"/>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8" name="Picture 4" descr="J.J. Thomson">
            <a:extLst>
              <a:ext uri="{FF2B5EF4-FFF2-40B4-BE49-F238E27FC236}">
                <a16:creationId xmlns:a16="http://schemas.microsoft.com/office/drawing/2014/main" id="{EDA318C8-9C15-0550-A047-DBC98A05FAA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3184" r="5521" b="5"/>
          <a:stretch/>
        </p:blipFill>
        <p:spPr bwMode="auto">
          <a:xfrm>
            <a:off x="5" y="-1"/>
            <a:ext cx="3005349" cy="3291750"/>
          </a:xfrm>
          <a:custGeom>
            <a:avLst/>
            <a:gdLst/>
            <a:ahLst/>
            <a:cxnLst/>
            <a:rect l="l" t="t" r="r" b="b"/>
            <a:pathLst>
              <a:path w="3005349" h="3291750">
                <a:moveTo>
                  <a:pt x="0" y="0"/>
                </a:moveTo>
                <a:lnTo>
                  <a:pt x="2577617" y="0"/>
                </a:lnTo>
                <a:lnTo>
                  <a:pt x="2656297" y="105217"/>
                </a:lnTo>
                <a:cubicBezTo>
                  <a:pt x="2876670" y="431412"/>
                  <a:pt x="3005349" y="824646"/>
                  <a:pt x="3005349" y="1247934"/>
                </a:cubicBezTo>
                <a:cubicBezTo>
                  <a:pt x="3005349" y="2376702"/>
                  <a:pt x="2090301" y="3291750"/>
                  <a:pt x="961533" y="3291750"/>
                </a:cubicBezTo>
                <a:cubicBezTo>
                  <a:pt x="679341" y="3291750"/>
                  <a:pt x="410507" y="3234560"/>
                  <a:pt x="165988" y="3131137"/>
                </a:cubicBezTo>
                <a:lnTo>
                  <a:pt x="0" y="3051176"/>
                </a:lnTo>
                <a:close/>
              </a:path>
            </a:pathLst>
          </a:custGeom>
          <a:noFill/>
          <a:extLst>
            <a:ext uri="{909E8E84-426E-40DD-AFC4-6F175D3DCCD1}">
              <a14:hiddenFill xmlns:a14="http://schemas.microsoft.com/office/drawing/2010/main">
                <a:solidFill>
                  <a:srgbClr val="FFFFFF"/>
                </a:solidFill>
              </a14:hiddenFill>
            </a:ext>
          </a:extLst>
        </p:spPr>
      </p:pic>
      <p:sp>
        <p:nvSpPr>
          <p:cNvPr id="1039" name="Oval 1038">
            <a:extLst>
              <a:ext uri="{FF2B5EF4-FFF2-40B4-BE49-F238E27FC236}">
                <a16:creationId xmlns:a16="http://schemas.microsoft.com/office/drawing/2014/main" id="{8A6D7C84-6176-4F2A-985C-7F1B8C39D7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68141" y="459337"/>
            <a:ext cx="3163824" cy="316382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Pre-Socratic: Leucippus and Democritus. Dissemination 98th - Veterinaria  Digital">
            <a:extLst>
              <a:ext uri="{FF2B5EF4-FFF2-40B4-BE49-F238E27FC236}">
                <a16:creationId xmlns:a16="http://schemas.microsoft.com/office/drawing/2014/main" id="{2B44DC91-222F-AF94-F36C-E57CB3302B4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b="9322"/>
          <a:stretch/>
        </p:blipFill>
        <p:spPr bwMode="auto">
          <a:xfrm>
            <a:off x="3832733" y="623929"/>
            <a:ext cx="2834640" cy="2834640"/>
          </a:xfrm>
          <a:custGeom>
            <a:avLst/>
            <a:gdLst/>
            <a:ahLst/>
            <a:cxnLst/>
            <a:rect l="l" t="t" r="r" b="b"/>
            <a:pathLst>
              <a:path w="2990088" h="2990088">
                <a:moveTo>
                  <a:pt x="1495044" y="0"/>
                </a:moveTo>
                <a:cubicBezTo>
                  <a:pt x="2320734" y="0"/>
                  <a:pt x="2990088" y="669354"/>
                  <a:pt x="2990088" y="1495044"/>
                </a:cubicBezTo>
                <a:cubicBezTo>
                  <a:pt x="2990088" y="2320734"/>
                  <a:pt x="2320734" y="2990088"/>
                  <a:pt x="1495044" y="2990088"/>
                </a:cubicBezTo>
                <a:cubicBezTo>
                  <a:pt x="669354" y="2990088"/>
                  <a:pt x="0" y="2320734"/>
                  <a:pt x="0" y="1495044"/>
                </a:cubicBezTo>
                <a:cubicBezTo>
                  <a:pt x="0" y="669354"/>
                  <a:pt x="669354" y="0"/>
                  <a:pt x="1495044" y="0"/>
                </a:cubicBezTo>
                <a:close/>
              </a:path>
            </a:pathLst>
          </a:custGeom>
          <a:noFill/>
          <a:extLst>
            <a:ext uri="{909E8E84-426E-40DD-AFC4-6F175D3DCCD1}">
              <a14:hiddenFill xmlns:a14="http://schemas.microsoft.com/office/drawing/2010/main">
                <a:solidFill>
                  <a:srgbClr val="FFFFFF"/>
                </a:solidFill>
              </a14:hiddenFill>
            </a:ext>
          </a:extLst>
        </p:spPr>
      </p:pic>
      <p:sp>
        <p:nvSpPr>
          <p:cNvPr id="1041" name="Freeform: Shape 1040">
            <a:extLst>
              <a:ext uri="{FF2B5EF4-FFF2-40B4-BE49-F238E27FC236}">
                <a16:creationId xmlns:a16="http://schemas.microsoft.com/office/drawing/2014/main" id="{C8E319B0-C403-46B6-8DDF-C46B5EB134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56150" y="2364552"/>
            <a:ext cx="3835850" cy="4493449"/>
          </a:xfrm>
          <a:custGeom>
            <a:avLst/>
            <a:gdLst>
              <a:gd name="connsiteX0" fmla="*/ 2839212 w 3835850"/>
              <a:gd name="connsiteY0" fmla="*/ 0 h 4493449"/>
              <a:gd name="connsiteX1" fmla="*/ 3683507 w 3835850"/>
              <a:gd name="connsiteY1" fmla="*/ 127646 h 4493449"/>
              <a:gd name="connsiteX2" fmla="*/ 3835850 w 3835850"/>
              <a:gd name="connsiteY2" fmla="*/ 183404 h 4493449"/>
              <a:gd name="connsiteX3" fmla="*/ 3835850 w 3835850"/>
              <a:gd name="connsiteY3" fmla="*/ 4493449 h 4493449"/>
              <a:gd name="connsiteX4" fmla="*/ 534850 w 3835850"/>
              <a:gd name="connsiteY4" fmla="*/ 4493449 h 4493449"/>
              <a:gd name="connsiteX5" fmla="*/ 484893 w 3835850"/>
              <a:gd name="connsiteY5" fmla="*/ 4426642 h 4493449"/>
              <a:gd name="connsiteX6" fmla="*/ 0 w 3835850"/>
              <a:gd name="connsiteY6" fmla="*/ 2839212 h 4493449"/>
              <a:gd name="connsiteX7" fmla="*/ 2839212 w 3835850"/>
              <a:gd name="connsiteY7" fmla="*/ 0 h 4493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5850" h="4493449">
                <a:moveTo>
                  <a:pt x="2839212" y="0"/>
                </a:moveTo>
                <a:cubicBezTo>
                  <a:pt x="3133222" y="0"/>
                  <a:pt x="3416794" y="44689"/>
                  <a:pt x="3683507" y="127646"/>
                </a:cubicBezTo>
                <a:lnTo>
                  <a:pt x="3835850" y="183404"/>
                </a:lnTo>
                <a:lnTo>
                  <a:pt x="3835850" y="4493449"/>
                </a:lnTo>
                <a:lnTo>
                  <a:pt x="534850" y="4493449"/>
                </a:lnTo>
                <a:lnTo>
                  <a:pt x="484893" y="4426642"/>
                </a:lnTo>
                <a:cubicBezTo>
                  <a:pt x="178757" y="3973501"/>
                  <a:pt x="0" y="3427232"/>
                  <a:pt x="0" y="2839212"/>
                </a:cubicBezTo>
                <a:cubicBezTo>
                  <a:pt x="0" y="1271159"/>
                  <a:pt x="1271159" y="0"/>
                  <a:pt x="283921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43" name="Freeform: Shape 1042">
            <a:extLst>
              <a:ext uri="{FF2B5EF4-FFF2-40B4-BE49-F238E27FC236}">
                <a16:creationId xmlns:a16="http://schemas.microsoft.com/office/drawing/2014/main" id="{E1E27C89-94CF-4F2D-8750-9361FD1D90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07371" y="1"/>
            <a:ext cx="3986784" cy="2427765"/>
          </a:xfrm>
          <a:custGeom>
            <a:avLst/>
            <a:gdLst>
              <a:gd name="connsiteX0" fmla="*/ 48890 w 3986784"/>
              <a:gd name="connsiteY0" fmla="*/ 0 h 2427765"/>
              <a:gd name="connsiteX1" fmla="*/ 3937894 w 3986784"/>
              <a:gd name="connsiteY1" fmla="*/ 0 h 2427765"/>
              <a:gd name="connsiteX2" fmla="*/ 3946285 w 3986784"/>
              <a:gd name="connsiteY2" fmla="*/ 32635 h 2427765"/>
              <a:gd name="connsiteX3" fmla="*/ 3986784 w 3986784"/>
              <a:gd name="connsiteY3" fmla="*/ 434373 h 2427765"/>
              <a:gd name="connsiteX4" fmla="*/ 1993392 w 3986784"/>
              <a:gd name="connsiteY4" fmla="*/ 2427765 h 2427765"/>
              <a:gd name="connsiteX5" fmla="*/ 0 w 3986784"/>
              <a:gd name="connsiteY5" fmla="*/ 434373 h 2427765"/>
              <a:gd name="connsiteX6" fmla="*/ 40499 w 3986784"/>
              <a:gd name="connsiteY6" fmla="*/ 32635 h 2427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86784" h="2427765">
                <a:moveTo>
                  <a:pt x="48890" y="0"/>
                </a:moveTo>
                <a:lnTo>
                  <a:pt x="3937894" y="0"/>
                </a:lnTo>
                <a:lnTo>
                  <a:pt x="3946285" y="32635"/>
                </a:lnTo>
                <a:cubicBezTo>
                  <a:pt x="3972839" y="162400"/>
                  <a:pt x="3986784" y="296758"/>
                  <a:pt x="3986784" y="434373"/>
                </a:cubicBezTo>
                <a:cubicBezTo>
                  <a:pt x="3986784" y="1535293"/>
                  <a:pt x="3094312" y="2427765"/>
                  <a:pt x="1993392" y="2427765"/>
                </a:cubicBezTo>
                <a:cubicBezTo>
                  <a:pt x="892472" y="2427765"/>
                  <a:pt x="0" y="1535293"/>
                  <a:pt x="0" y="434373"/>
                </a:cubicBezTo>
                <a:cubicBezTo>
                  <a:pt x="0" y="296758"/>
                  <a:pt x="13945" y="162400"/>
                  <a:pt x="40499" y="32635"/>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Ernest Rutherford | Atomic Heritage Foundation">
            <a:extLst>
              <a:ext uri="{FF2B5EF4-FFF2-40B4-BE49-F238E27FC236}">
                <a16:creationId xmlns:a16="http://schemas.microsoft.com/office/drawing/2014/main" id="{0BE279F8-6656-4298-ACEA-68816EA7C34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3829" r="1" b="31406"/>
          <a:stretch/>
        </p:blipFill>
        <p:spPr bwMode="auto">
          <a:xfrm>
            <a:off x="7171962" y="2"/>
            <a:ext cx="3657600" cy="2263173"/>
          </a:xfrm>
          <a:custGeom>
            <a:avLst/>
            <a:gdLst/>
            <a:ahLst/>
            <a:cxnLst/>
            <a:rect l="l" t="t" r="r" b="b"/>
            <a:pathLst>
              <a:path w="3657600" h="2263173">
                <a:moveTo>
                  <a:pt x="54075" y="0"/>
                </a:moveTo>
                <a:lnTo>
                  <a:pt x="3603525" y="0"/>
                </a:lnTo>
                <a:lnTo>
                  <a:pt x="3620445" y="65806"/>
                </a:lnTo>
                <a:cubicBezTo>
                  <a:pt x="3644807" y="184856"/>
                  <a:pt x="3657600" y="308121"/>
                  <a:pt x="3657600" y="434373"/>
                </a:cubicBezTo>
                <a:cubicBezTo>
                  <a:pt x="3657600" y="1444391"/>
                  <a:pt x="2838818" y="2263173"/>
                  <a:pt x="1828800" y="2263173"/>
                </a:cubicBezTo>
                <a:cubicBezTo>
                  <a:pt x="818782" y="2263173"/>
                  <a:pt x="0" y="1444391"/>
                  <a:pt x="0" y="434373"/>
                </a:cubicBezTo>
                <a:cubicBezTo>
                  <a:pt x="0" y="308121"/>
                  <a:pt x="12794" y="184856"/>
                  <a:pt x="37155" y="65806"/>
                </a:cubicBezTo>
                <a:close/>
              </a:path>
            </a:pathLst>
          </a:custGeom>
          <a:noFill/>
          <a:extLst>
            <a:ext uri="{909E8E84-426E-40DD-AFC4-6F175D3DCCD1}">
              <a14:hiddenFill xmlns:a14="http://schemas.microsoft.com/office/drawing/2010/main">
                <a:solidFill>
                  <a:srgbClr val="FFFFFF"/>
                </a:solidFill>
              </a14:hiddenFill>
            </a:ext>
          </a:extLst>
        </p:spPr>
      </p:pic>
      <p:pic>
        <p:nvPicPr>
          <p:cNvPr id="1032" name="Picture 8" descr="John Dalton | Science History Institute">
            <a:extLst>
              <a:ext uri="{FF2B5EF4-FFF2-40B4-BE49-F238E27FC236}">
                <a16:creationId xmlns:a16="http://schemas.microsoft.com/office/drawing/2014/main" id="{E6B3D90A-4340-F686-6D04-B723691231C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r="1668" b="-3"/>
          <a:stretch/>
        </p:blipFill>
        <p:spPr bwMode="auto">
          <a:xfrm>
            <a:off x="8520674" y="2529078"/>
            <a:ext cx="3671324" cy="4328922"/>
          </a:xfrm>
          <a:custGeom>
            <a:avLst/>
            <a:gdLst/>
            <a:ahLst/>
            <a:cxnLst/>
            <a:rect l="l" t="t" r="r" b="b"/>
            <a:pathLst>
              <a:path w="3671324" h="4328922">
                <a:moveTo>
                  <a:pt x="2674686" y="0"/>
                </a:moveTo>
                <a:cubicBezTo>
                  <a:pt x="2951659" y="0"/>
                  <a:pt x="3218799" y="42100"/>
                  <a:pt x="3470056" y="120249"/>
                </a:cubicBezTo>
                <a:lnTo>
                  <a:pt x="3671324" y="193914"/>
                </a:lnTo>
                <a:lnTo>
                  <a:pt x="3671324" y="4328922"/>
                </a:lnTo>
                <a:lnTo>
                  <a:pt x="575538" y="4328922"/>
                </a:lnTo>
                <a:lnTo>
                  <a:pt x="456795" y="4170129"/>
                </a:lnTo>
                <a:cubicBezTo>
                  <a:pt x="168398" y="3743246"/>
                  <a:pt x="0" y="3228632"/>
                  <a:pt x="0" y="2674686"/>
                </a:cubicBezTo>
                <a:cubicBezTo>
                  <a:pt x="0" y="1197498"/>
                  <a:pt x="1197498" y="0"/>
                  <a:pt x="2674686"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941316"/>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EEFCC-6289-0EF3-0738-50C135FE5A54}"/>
              </a:ext>
            </a:extLst>
          </p:cNvPr>
          <p:cNvSpPr>
            <a:spLocks noGrp="1"/>
          </p:cNvSpPr>
          <p:nvPr>
            <p:ph type="title"/>
          </p:nvPr>
        </p:nvSpPr>
        <p:spPr>
          <a:xfrm>
            <a:off x="409576" y="200025"/>
            <a:ext cx="10515600" cy="1325563"/>
          </a:xfrm>
        </p:spPr>
        <p:txBody>
          <a:bodyPr/>
          <a:lstStyle/>
          <a:p>
            <a:r>
              <a:rPr lang="en-US" b="1" dirty="0"/>
              <a:t>Dalton’s theory:</a:t>
            </a:r>
          </a:p>
        </p:txBody>
      </p:sp>
      <p:sp>
        <p:nvSpPr>
          <p:cNvPr id="3" name="Content Placeholder 2">
            <a:extLst>
              <a:ext uri="{FF2B5EF4-FFF2-40B4-BE49-F238E27FC236}">
                <a16:creationId xmlns:a16="http://schemas.microsoft.com/office/drawing/2014/main" id="{DD0309AC-5A89-1873-0653-7ADCA6410F09}"/>
              </a:ext>
            </a:extLst>
          </p:cNvPr>
          <p:cNvSpPr>
            <a:spLocks noGrp="1"/>
          </p:cNvSpPr>
          <p:nvPr>
            <p:ph idx="1"/>
          </p:nvPr>
        </p:nvSpPr>
        <p:spPr>
          <a:xfrm>
            <a:off x="600075" y="1343025"/>
            <a:ext cx="11344275" cy="5029200"/>
          </a:xfrm>
        </p:spPr>
        <p:txBody>
          <a:bodyPr>
            <a:normAutofit lnSpcReduction="10000"/>
          </a:bodyPr>
          <a:lstStyle/>
          <a:p>
            <a:pPr marL="0" indent="0">
              <a:buNone/>
            </a:pPr>
            <a:r>
              <a:rPr lang="en-US" sz="2900" dirty="0"/>
              <a:t>Dalton believed that atoms existed and made up all matter.  These atoms have the following properties:</a:t>
            </a:r>
          </a:p>
          <a:p>
            <a:pPr marL="342900" indent="-342900">
              <a:buFont typeface="+mj-lt"/>
              <a:buAutoNum type="arabicPeriod"/>
            </a:pPr>
            <a:r>
              <a:rPr lang="en-US" sz="2900" dirty="0"/>
              <a:t>All matter is made of tiny, indestructible, spherical atoms</a:t>
            </a:r>
          </a:p>
          <a:p>
            <a:pPr marL="342900" indent="-342900">
              <a:buFont typeface="+mj-lt"/>
              <a:buAutoNum type="arabicPeriod"/>
            </a:pPr>
            <a:r>
              <a:rPr lang="en-US" sz="2900" dirty="0"/>
              <a:t>Atoms of the same element have identical properties</a:t>
            </a:r>
          </a:p>
          <a:p>
            <a:pPr marL="342900" indent="-342900">
              <a:buFont typeface="+mj-lt"/>
              <a:buAutoNum type="arabicPeriod"/>
            </a:pPr>
            <a:r>
              <a:rPr lang="en-US" sz="2900" dirty="0"/>
              <a:t>Atoms of different elements have different properties</a:t>
            </a:r>
          </a:p>
          <a:p>
            <a:pPr marL="342900" indent="-342900">
              <a:buFont typeface="+mj-lt"/>
              <a:buAutoNum type="arabicPeriod"/>
            </a:pPr>
            <a:r>
              <a:rPr lang="en-US" sz="2900" dirty="0"/>
              <a:t>Atoms obey the law of conservation of mass</a:t>
            </a:r>
          </a:p>
          <a:p>
            <a:pPr marL="342900" indent="-342900">
              <a:buFont typeface="+mj-lt"/>
              <a:buAutoNum type="arabicPeriod"/>
            </a:pPr>
            <a:r>
              <a:rPr lang="en-US" sz="2900" dirty="0"/>
              <a:t>Atoms obey the law of multiple proportions</a:t>
            </a:r>
          </a:p>
          <a:p>
            <a:pPr marL="800100" lvl="1" indent="-342900"/>
            <a:r>
              <a:rPr lang="en-US" sz="2900" dirty="0"/>
              <a:t>Chemical compounds exist of whole number ratios of atoms.</a:t>
            </a:r>
          </a:p>
          <a:p>
            <a:pPr marL="800100" lvl="1" indent="-342900"/>
            <a:r>
              <a:rPr lang="en-US" sz="2900" dirty="0"/>
              <a:t>Example:  When hydrogen reacts with oxygen, it can form two compounds, H</a:t>
            </a:r>
            <a:r>
              <a:rPr lang="en-US" sz="2900" baseline="-25000" dirty="0"/>
              <a:t>2</a:t>
            </a:r>
            <a:r>
              <a:rPr lang="en-US" sz="2900" dirty="0"/>
              <a:t>O and H</a:t>
            </a:r>
            <a:r>
              <a:rPr lang="en-US" sz="2900" baseline="-25000" dirty="0"/>
              <a:t>2</a:t>
            </a:r>
            <a:r>
              <a:rPr lang="en-US" sz="2900" dirty="0"/>
              <a:t>O</a:t>
            </a:r>
            <a:r>
              <a:rPr lang="en-US" sz="2900" baseline="-25000" dirty="0"/>
              <a:t>2</a:t>
            </a:r>
            <a:r>
              <a:rPr lang="en-US" sz="2900" dirty="0"/>
              <a:t>.  It </a:t>
            </a:r>
            <a:r>
              <a:rPr lang="en-US" sz="2900" i="1" dirty="0"/>
              <a:t>never</a:t>
            </a:r>
            <a:r>
              <a:rPr lang="en-US" sz="2900" dirty="0"/>
              <a:t> forms compounds with fractional numbers of atoms (there’s no H</a:t>
            </a:r>
            <a:r>
              <a:rPr lang="en-US" sz="2900" baseline="-25000" dirty="0"/>
              <a:t>2.2</a:t>
            </a:r>
            <a:r>
              <a:rPr lang="en-US" sz="2900" dirty="0"/>
              <a:t>O).</a:t>
            </a:r>
          </a:p>
          <a:p>
            <a:endParaRPr lang="en-US" dirty="0"/>
          </a:p>
        </p:txBody>
      </p:sp>
      <p:pic>
        <p:nvPicPr>
          <p:cNvPr id="10242" name="Picture 2" descr="Dalton's Model Of The Atom - Dalton Atomic Model Png PNG Image |  Transparent PNG Free Download on SeekPNG">
            <a:extLst>
              <a:ext uri="{FF2B5EF4-FFF2-40B4-BE49-F238E27FC236}">
                <a16:creationId xmlns:a16="http://schemas.microsoft.com/office/drawing/2014/main" id="{6E395DE6-41B0-0BE5-57C4-C62AFBEDC31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79668" y="2160397"/>
            <a:ext cx="2264682" cy="160174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A2B9A898-7B60-41C3-A2F9-8471B26B66BB}"/>
              </a:ext>
            </a:extLst>
          </p:cNvPr>
          <p:cNvSpPr txBox="1"/>
          <p:nvPr/>
        </p:nvSpPr>
        <p:spPr>
          <a:xfrm>
            <a:off x="9752693" y="3672959"/>
            <a:ext cx="2191657" cy="369332"/>
          </a:xfrm>
          <a:prstGeom prst="rect">
            <a:avLst/>
          </a:prstGeom>
          <a:noFill/>
        </p:spPr>
        <p:txBody>
          <a:bodyPr wrap="square" rtlCol="0">
            <a:spAutoFit/>
          </a:bodyPr>
          <a:lstStyle/>
          <a:p>
            <a:r>
              <a:rPr lang="en-US" i="1" dirty="0"/>
              <a:t>Not much to look at</a:t>
            </a:r>
          </a:p>
        </p:txBody>
      </p:sp>
    </p:spTree>
    <p:extLst>
      <p:ext uri="{BB962C8B-B14F-4D97-AF65-F5344CB8AC3E}">
        <p14:creationId xmlns:p14="http://schemas.microsoft.com/office/powerpoint/2010/main" val="1803536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DC151-D799-034B-4190-523B00C2F0A2}"/>
              </a:ext>
            </a:extLst>
          </p:cNvPr>
          <p:cNvSpPr>
            <a:spLocks noGrp="1"/>
          </p:cNvSpPr>
          <p:nvPr>
            <p:ph type="title"/>
          </p:nvPr>
        </p:nvSpPr>
        <p:spPr>
          <a:xfrm>
            <a:off x="838200" y="681037"/>
            <a:ext cx="10515600" cy="1325563"/>
          </a:xfrm>
        </p:spPr>
        <p:txBody>
          <a:bodyPr/>
          <a:lstStyle/>
          <a:p>
            <a:r>
              <a:rPr lang="en-US" dirty="0"/>
              <a:t>Dalton’s atomic theory is still considered to be pretty good!</a:t>
            </a:r>
          </a:p>
        </p:txBody>
      </p:sp>
      <p:sp>
        <p:nvSpPr>
          <p:cNvPr id="3" name="Content Placeholder 2">
            <a:extLst>
              <a:ext uri="{FF2B5EF4-FFF2-40B4-BE49-F238E27FC236}">
                <a16:creationId xmlns:a16="http://schemas.microsoft.com/office/drawing/2014/main" id="{D62BE4C6-CC22-85C8-0E9C-E6A6B7C83EC9}"/>
              </a:ext>
            </a:extLst>
          </p:cNvPr>
          <p:cNvSpPr>
            <a:spLocks noGrp="1"/>
          </p:cNvSpPr>
          <p:nvPr>
            <p:ph idx="1"/>
          </p:nvPr>
        </p:nvSpPr>
        <p:spPr>
          <a:xfrm>
            <a:off x="838200" y="2772229"/>
            <a:ext cx="10515600" cy="3404734"/>
          </a:xfrm>
        </p:spPr>
        <p:txBody>
          <a:bodyPr/>
          <a:lstStyle/>
          <a:p>
            <a:pPr marL="0" indent="0">
              <a:buNone/>
            </a:pPr>
            <a:r>
              <a:rPr lang="en-US" dirty="0"/>
              <a:t>But how good?  Let’s think about this a bit!  </a:t>
            </a:r>
          </a:p>
          <a:p>
            <a:pPr marL="0" indent="0">
              <a:buNone/>
            </a:pPr>
            <a:endParaRPr lang="en-US" dirty="0"/>
          </a:p>
          <a:p>
            <a:pPr marL="0" indent="0">
              <a:buNone/>
            </a:pPr>
            <a:r>
              <a:rPr lang="en-US" dirty="0"/>
              <a:t>But </a:t>
            </a:r>
            <a:r>
              <a:rPr lang="en-US"/>
              <a:t>not right now.</a:t>
            </a:r>
            <a:endParaRPr lang="en-US" dirty="0"/>
          </a:p>
        </p:txBody>
      </p:sp>
    </p:spTree>
    <p:extLst>
      <p:ext uri="{BB962C8B-B14F-4D97-AF65-F5344CB8AC3E}">
        <p14:creationId xmlns:p14="http://schemas.microsoft.com/office/powerpoint/2010/main" val="25306726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F9A1BD-EFDC-3840-F938-5B2776EC2D66}"/>
              </a:ext>
            </a:extLst>
          </p:cNvPr>
          <p:cNvSpPr>
            <a:spLocks noGrp="1"/>
          </p:cNvSpPr>
          <p:nvPr>
            <p:ph type="title"/>
          </p:nvPr>
        </p:nvSpPr>
        <p:spPr/>
        <p:txBody>
          <a:bodyPr/>
          <a:lstStyle/>
          <a:p>
            <a:r>
              <a:rPr lang="en-US" dirty="0"/>
              <a:t>As you know, atoms are very, very small</a:t>
            </a:r>
          </a:p>
        </p:txBody>
      </p:sp>
      <p:pic>
        <p:nvPicPr>
          <p:cNvPr id="2050" name="Picture 2" descr="The Politics and Economics of Taxing Small Business Owners - Small Business  Trends">
            <a:extLst>
              <a:ext uri="{FF2B5EF4-FFF2-40B4-BE49-F238E27FC236}">
                <a16:creationId xmlns:a16="http://schemas.microsoft.com/office/drawing/2014/main" id="{B8EAAB98-FAE5-00A5-0BB4-BA2BBD7F77D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63762" y="2323305"/>
            <a:ext cx="4064219" cy="298291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4E93112-2888-61C6-3E52-BC390EC43029}"/>
              </a:ext>
            </a:extLst>
          </p:cNvPr>
          <p:cNvSpPr txBox="1"/>
          <p:nvPr/>
        </p:nvSpPr>
        <p:spPr>
          <a:xfrm>
            <a:off x="6629400" y="3429000"/>
            <a:ext cx="4457700" cy="369332"/>
          </a:xfrm>
          <a:prstGeom prst="rect">
            <a:avLst/>
          </a:prstGeom>
          <a:noFill/>
        </p:spPr>
        <p:txBody>
          <a:bodyPr wrap="square" rtlCol="0">
            <a:spAutoFit/>
          </a:bodyPr>
          <a:lstStyle/>
          <a:p>
            <a:r>
              <a:rPr lang="en-US" i="1" dirty="0"/>
              <a:t>Still much bigger than an atom</a:t>
            </a:r>
          </a:p>
        </p:txBody>
      </p:sp>
    </p:spTree>
    <p:extLst>
      <p:ext uri="{BB962C8B-B14F-4D97-AF65-F5344CB8AC3E}">
        <p14:creationId xmlns:p14="http://schemas.microsoft.com/office/powerpoint/2010/main" val="1666535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8D5AD-3B32-6BA1-8C47-30406BF79524}"/>
              </a:ext>
            </a:extLst>
          </p:cNvPr>
          <p:cNvSpPr>
            <a:spLocks noGrp="1"/>
          </p:cNvSpPr>
          <p:nvPr>
            <p:ph type="title"/>
          </p:nvPr>
        </p:nvSpPr>
        <p:spPr/>
        <p:txBody>
          <a:bodyPr/>
          <a:lstStyle/>
          <a:p>
            <a:r>
              <a:rPr lang="en-US" dirty="0"/>
              <a:t>As a result, you can’t just look at them and figure out what they are</a:t>
            </a:r>
          </a:p>
        </p:txBody>
      </p:sp>
      <p:pic>
        <p:nvPicPr>
          <p:cNvPr id="3074" name="Picture 2" descr="Scanning Transmission Electron Microscope (STEM) | Quantum Nano Centre  Metrology Facility | University of Waterloo">
            <a:extLst>
              <a:ext uri="{FF2B5EF4-FFF2-40B4-BE49-F238E27FC236}">
                <a16:creationId xmlns:a16="http://schemas.microsoft.com/office/drawing/2014/main" id="{6E21077C-2295-8E59-F043-EF5B094B5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690688"/>
            <a:ext cx="4205288" cy="485225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78229BF-BB60-4A54-8E80-50A1B0D442A0}"/>
              </a:ext>
            </a:extLst>
          </p:cNvPr>
          <p:cNvSpPr txBox="1"/>
          <p:nvPr/>
        </p:nvSpPr>
        <p:spPr>
          <a:xfrm>
            <a:off x="5272088" y="2143125"/>
            <a:ext cx="6272212" cy="646331"/>
          </a:xfrm>
          <a:prstGeom prst="rect">
            <a:avLst/>
          </a:prstGeom>
          <a:noFill/>
        </p:spPr>
        <p:txBody>
          <a:bodyPr wrap="square" rtlCol="0">
            <a:spAutoFit/>
          </a:bodyPr>
          <a:lstStyle/>
          <a:p>
            <a:r>
              <a:rPr lang="en-US" i="1" dirty="0"/>
              <a:t>Early scientists didn’t have access to the transmission electron microscope (left).</a:t>
            </a:r>
          </a:p>
        </p:txBody>
      </p:sp>
      <p:pic>
        <p:nvPicPr>
          <p:cNvPr id="3076" name="Picture 4" descr="Scanning transmission electron microscope image showing the hexagonal atomic  structure of graphene. E… | Quantum world, Physics and mathematics, Electron  microscope">
            <a:extLst>
              <a:ext uri="{FF2B5EF4-FFF2-40B4-BE49-F238E27FC236}">
                <a16:creationId xmlns:a16="http://schemas.microsoft.com/office/drawing/2014/main" id="{FD757789-742B-E1EF-4460-80F4C6D9836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6950" y="3241893"/>
            <a:ext cx="3108325" cy="310832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F8DA702-2975-6A04-5430-0B21685D457B}"/>
              </a:ext>
            </a:extLst>
          </p:cNvPr>
          <p:cNvSpPr txBox="1"/>
          <p:nvPr/>
        </p:nvSpPr>
        <p:spPr>
          <a:xfrm>
            <a:off x="5930900" y="3918892"/>
            <a:ext cx="2686050" cy="1754326"/>
          </a:xfrm>
          <a:prstGeom prst="rect">
            <a:avLst/>
          </a:prstGeom>
          <a:noFill/>
        </p:spPr>
        <p:txBody>
          <a:bodyPr wrap="square" rtlCol="0">
            <a:spAutoFit/>
          </a:bodyPr>
          <a:lstStyle/>
          <a:p>
            <a:r>
              <a:rPr lang="en-US" i="1" dirty="0"/>
              <a:t>As a result, they had no way of seeing individual atoms (right).  This TEM image of graphene </a:t>
            </a:r>
            <a:r>
              <a:rPr lang="en-US" i="1"/>
              <a:t>shows its </a:t>
            </a:r>
            <a:r>
              <a:rPr lang="en-US" i="1" dirty="0"/>
              <a:t>lattice structure of carbon atoms.</a:t>
            </a:r>
          </a:p>
        </p:txBody>
      </p:sp>
    </p:spTree>
    <p:extLst>
      <p:ext uri="{BB962C8B-B14F-4D97-AF65-F5344CB8AC3E}">
        <p14:creationId xmlns:p14="http://schemas.microsoft.com/office/powerpoint/2010/main" val="7069017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8F0C6-5EAD-5D07-54D0-148CF114CF6B}"/>
              </a:ext>
            </a:extLst>
          </p:cNvPr>
          <p:cNvSpPr>
            <a:spLocks noGrp="1"/>
          </p:cNvSpPr>
          <p:nvPr>
            <p:ph type="title"/>
          </p:nvPr>
        </p:nvSpPr>
        <p:spPr>
          <a:xfrm>
            <a:off x="838200" y="531018"/>
            <a:ext cx="10515600" cy="1325563"/>
          </a:xfrm>
        </p:spPr>
        <p:txBody>
          <a:bodyPr/>
          <a:lstStyle/>
          <a:p>
            <a:r>
              <a:rPr lang="en-US" b="1" dirty="0"/>
              <a:t>This didn’t stop people from trying</a:t>
            </a:r>
          </a:p>
        </p:txBody>
      </p:sp>
      <p:sp>
        <p:nvSpPr>
          <p:cNvPr id="3" name="Content Placeholder 2">
            <a:extLst>
              <a:ext uri="{FF2B5EF4-FFF2-40B4-BE49-F238E27FC236}">
                <a16:creationId xmlns:a16="http://schemas.microsoft.com/office/drawing/2014/main" id="{A24EFC0C-7E88-4D4B-37B0-7D50480746EF}"/>
              </a:ext>
            </a:extLst>
          </p:cNvPr>
          <p:cNvSpPr>
            <a:spLocks noGrp="1"/>
          </p:cNvSpPr>
          <p:nvPr>
            <p:ph idx="1"/>
          </p:nvPr>
        </p:nvSpPr>
        <p:spPr>
          <a:xfrm>
            <a:off x="838200" y="2236787"/>
            <a:ext cx="10515600" cy="646113"/>
          </a:xfrm>
        </p:spPr>
        <p:txBody>
          <a:bodyPr/>
          <a:lstStyle/>
          <a:p>
            <a:pPr marL="0" indent="0">
              <a:buNone/>
            </a:pPr>
            <a:r>
              <a:rPr lang="en-US" dirty="0"/>
              <a:t>Let’s look at some early guesses about the nature of the atom.</a:t>
            </a:r>
          </a:p>
        </p:txBody>
      </p:sp>
      <p:pic>
        <p:nvPicPr>
          <p:cNvPr id="4098" name="Picture 2" descr="Why do electrons not fall into the nucleus? - Chemistry LibreTexts">
            <a:extLst>
              <a:ext uri="{FF2B5EF4-FFF2-40B4-BE49-F238E27FC236}">
                <a16:creationId xmlns:a16="http://schemas.microsoft.com/office/drawing/2014/main" id="{9282D301-D570-B1D3-B5E4-B4BB114BBC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83050" y="3429000"/>
            <a:ext cx="4025900" cy="223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9111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3ABF8-511E-A5F6-F027-67573066F568}"/>
              </a:ext>
            </a:extLst>
          </p:cNvPr>
          <p:cNvSpPr>
            <a:spLocks noGrp="1"/>
          </p:cNvSpPr>
          <p:nvPr>
            <p:ph type="title"/>
          </p:nvPr>
        </p:nvSpPr>
        <p:spPr>
          <a:xfrm>
            <a:off x="685800" y="131119"/>
            <a:ext cx="10515600" cy="1325563"/>
          </a:xfrm>
        </p:spPr>
        <p:txBody>
          <a:bodyPr/>
          <a:lstStyle/>
          <a:p>
            <a:r>
              <a:rPr lang="en-US" b="1" dirty="0"/>
              <a:t>Greek Models:  Leucippus and Plato</a:t>
            </a:r>
          </a:p>
        </p:txBody>
      </p:sp>
      <p:pic>
        <p:nvPicPr>
          <p:cNvPr id="5122" name="Picture 2" descr="Leucippus - Wikipedia">
            <a:extLst>
              <a:ext uri="{FF2B5EF4-FFF2-40B4-BE49-F238E27FC236}">
                <a16:creationId xmlns:a16="http://schemas.microsoft.com/office/drawing/2014/main" id="{E1ACAC05-E9EF-5583-3CA9-85F363716B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764" y="1437930"/>
            <a:ext cx="3079986" cy="382673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B5A5B8C-E5DE-1E68-8120-2BE5AE0E7458}"/>
              </a:ext>
            </a:extLst>
          </p:cNvPr>
          <p:cNvSpPr txBox="1"/>
          <p:nvPr/>
        </p:nvSpPr>
        <p:spPr>
          <a:xfrm>
            <a:off x="838200" y="5479516"/>
            <a:ext cx="4014788" cy="369332"/>
          </a:xfrm>
          <a:prstGeom prst="rect">
            <a:avLst/>
          </a:prstGeom>
          <a:noFill/>
        </p:spPr>
        <p:txBody>
          <a:bodyPr wrap="square" rtlCol="0">
            <a:spAutoFit/>
          </a:bodyPr>
          <a:lstStyle/>
          <a:p>
            <a:r>
              <a:rPr lang="en-US" dirty="0"/>
              <a:t>Leucippus (5</a:t>
            </a:r>
            <a:r>
              <a:rPr lang="en-US" baseline="30000" dirty="0"/>
              <a:t>th</a:t>
            </a:r>
            <a:r>
              <a:rPr lang="en-US" dirty="0"/>
              <a:t> century BC)</a:t>
            </a:r>
          </a:p>
        </p:txBody>
      </p:sp>
      <p:sp>
        <p:nvSpPr>
          <p:cNvPr id="6" name="TextBox 5">
            <a:extLst>
              <a:ext uri="{FF2B5EF4-FFF2-40B4-BE49-F238E27FC236}">
                <a16:creationId xmlns:a16="http://schemas.microsoft.com/office/drawing/2014/main" id="{6C729601-7ECE-15E7-9361-6C2CDB5FBD28}"/>
              </a:ext>
            </a:extLst>
          </p:cNvPr>
          <p:cNvSpPr txBox="1"/>
          <p:nvPr/>
        </p:nvSpPr>
        <p:spPr>
          <a:xfrm>
            <a:off x="3847605" y="1437929"/>
            <a:ext cx="8087096" cy="3046988"/>
          </a:xfrm>
          <a:prstGeom prst="rect">
            <a:avLst/>
          </a:prstGeom>
          <a:noFill/>
        </p:spPr>
        <p:txBody>
          <a:bodyPr wrap="square" rtlCol="0">
            <a:spAutoFit/>
          </a:bodyPr>
          <a:lstStyle/>
          <a:p>
            <a:r>
              <a:rPr lang="en-US" sz="2400" dirty="0"/>
              <a:t>Leucippus was the first guy to devise an atomic theory.  According to his teachings, atoms had the following properties:</a:t>
            </a:r>
          </a:p>
          <a:p>
            <a:pPr marL="285750" indent="-285750">
              <a:buFont typeface="Arial" panose="020B0604020202020204" pitchFamily="34" charset="0"/>
              <a:buChar char="•"/>
            </a:pPr>
            <a:r>
              <a:rPr lang="en-US" sz="2400" dirty="0"/>
              <a:t>Matter consists of empty space through which atoms move</a:t>
            </a:r>
          </a:p>
          <a:p>
            <a:pPr marL="285750" indent="-285750">
              <a:buFont typeface="Arial" panose="020B0604020202020204" pitchFamily="34" charset="0"/>
              <a:buChar char="•"/>
            </a:pPr>
            <a:r>
              <a:rPr lang="en-US" sz="2400" dirty="0"/>
              <a:t>Atoms are tiny and indestructible</a:t>
            </a:r>
          </a:p>
          <a:p>
            <a:pPr marL="285750" indent="-285750">
              <a:buFont typeface="Arial" panose="020B0604020202020204" pitchFamily="34" charset="0"/>
              <a:buChar char="•"/>
            </a:pPr>
            <a:r>
              <a:rPr lang="en-US" sz="2400" dirty="0"/>
              <a:t>Different types of atoms have different sizes and shapes (Plato’s addition was that they were all platonic solids, shown below)</a:t>
            </a:r>
          </a:p>
          <a:p>
            <a:pPr marL="285750" indent="-285750">
              <a:buFont typeface="Arial" panose="020B0604020202020204" pitchFamily="34" charset="0"/>
              <a:buChar char="•"/>
            </a:pPr>
            <a:r>
              <a:rPr lang="en-US" sz="2400" dirty="0"/>
              <a:t>Changes in matter are due to the rearrangements of atoms.</a:t>
            </a:r>
          </a:p>
        </p:txBody>
      </p:sp>
      <p:sp>
        <p:nvSpPr>
          <p:cNvPr id="7" name="AutoShape 4" descr="Platonic Solids, Regular Polyhedron, Polyhedra. HTML5 animation. College  Geometry, SAT Prep - Antonio Gutierrez">
            <a:extLst>
              <a:ext uri="{FF2B5EF4-FFF2-40B4-BE49-F238E27FC236}">
                <a16:creationId xmlns:a16="http://schemas.microsoft.com/office/drawing/2014/main" id="{92E5FFBE-500C-2D28-5F2A-198BF7D0F9F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126" name="Picture 6" descr="Platonic-solids - Berliner">
            <a:extLst>
              <a:ext uri="{FF2B5EF4-FFF2-40B4-BE49-F238E27FC236}">
                <a16:creationId xmlns:a16="http://schemas.microsoft.com/office/drawing/2014/main" id="{D9E8DD41-1B34-0D5F-AB52-1F8C44148F8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5074" y="4619502"/>
            <a:ext cx="7314443" cy="1873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5657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47683D-7801-6901-C3BE-0AC08A1152CA}"/>
              </a:ext>
            </a:extLst>
          </p:cNvPr>
          <p:cNvSpPr>
            <a:spLocks noGrp="1"/>
          </p:cNvSpPr>
          <p:nvPr>
            <p:ph type="title"/>
          </p:nvPr>
        </p:nvSpPr>
        <p:spPr>
          <a:xfrm>
            <a:off x="838200" y="352847"/>
            <a:ext cx="10515600" cy="1325563"/>
          </a:xfrm>
        </p:spPr>
        <p:txBody>
          <a:bodyPr/>
          <a:lstStyle/>
          <a:p>
            <a:r>
              <a:rPr lang="en-US" dirty="0">
                <a:latin typeface="+mn-lt"/>
              </a:rPr>
              <a:t>Unfortunately for Leucippus, his model was largely rejected by Aristotle…</a:t>
            </a:r>
          </a:p>
        </p:txBody>
      </p:sp>
      <p:sp>
        <p:nvSpPr>
          <p:cNvPr id="4" name="TextBox 3">
            <a:extLst>
              <a:ext uri="{FF2B5EF4-FFF2-40B4-BE49-F238E27FC236}">
                <a16:creationId xmlns:a16="http://schemas.microsoft.com/office/drawing/2014/main" id="{9A1CA7C7-5400-C0D5-746A-36ED6E392786}"/>
              </a:ext>
            </a:extLst>
          </p:cNvPr>
          <p:cNvSpPr txBox="1"/>
          <p:nvPr/>
        </p:nvSpPr>
        <p:spPr>
          <a:xfrm>
            <a:off x="838200" y="4783901"/>
            <a:ext cx="10918371" cy="1446550"/>
          </a:xfrm>
          <a:prstGeom prst="rect">
            <a:avLst/>
          </a:prstGeom>
          <a:noFill/>
        </p:spPr>
        <p:txBody>
          <a:bodyPr wrap="square" rtlCol="0">
            <a:spAutoFit/>
          </a:bodyPr>
          <a:lstStyle/>
          <a:p>
            <a:r>
              <a:rPr lang="en-US" sz="4400" dirty="0"/>
              <a:t>…and people believed that Aristotle’s model was correct until the 17</a:t>
            </a:r>
            <a:r>
              <a:rPr lang="en-US" sz="4400" baseline="30000" dirty="0"/>
              <a:t>th</a:t>
            </a:r>
            <a:r>
              <a:rPr lang="en-US" sz="4400" dirty="0"/>
              <a:t> century.</a:t>
            </a:r>
          </a:p>
        </p:txBody>
      </p:sp>
      <p:pic>
        <p:nvPicPr>
          <p:cNvPr id="6146" name="Picture 2" descr="Aristotle Was Wrong—Very Wrong—But People Still Love Him | WIRED">
            <a:extLst>
              <a:ext uri="{FF2B5EF4-FFF2-40B4-BE49-F238E27FC236}">
                <a16:creationId xmlns:a16="http://schemas.microsoft.com/office/drawing/2014/main" id="{3B35849B-15E4-B412-D957-E0C04387A5D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98589" y="1797566"/>
            <a:ext cx="1787234" cy="2845872"/>
          </a:xfrm>
          <a:prstGeom prst="rect">
            <a:avLst/>
          </a:prstGeom>
          <a:noFill/>
          <a:extLst>
            <a:ext uri="{909E8E84-426E-40DD-AFC4-6F175D3DCCD1}">
              <a14:hiddenFill xmlns:a14="http://schemas.microsoft.com/office/drawing/2010/main">
                <a:solidFill>
                  <a:srgbClr val="FFFFFF"/>
                </a:solidFill>
              </a14:hiddenFill>
            </a:ext>
          </a:extLst>
        </p:spPr>
      </p:pic>
      <p:sp>
        <p:nvSpPr>
          <p:cNvPr id="5" name="Teardrop 4">
            <a:extLst>
              <a:ext uri="{FF2B5EF4-FFF2-40B4-BE49-F238E27FC236}">
                <a16:creationId xmlns:a16="http://schemas.microsoft.com/office/drawing/2014/main" id="{A30A451B-7CC9-DFCD-4F2D-B7DFF6DA29BB}"/>
              </a:ext>
            </a:extLst>
          </p:cNvPr>
          <p:cNvSpPr/>
          <p:nvPr/>
        </p:nvSpPr>
        <p:spPr>
          <a:xfrm rot="10800000" flipV="1">
            <a:off x="3548681" y="2380075"/>
            <a:ext cx="7674490" cy="2097849"/>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DA06B9D-861B-A170-E14A-4638368B13D3}"/>
              </a:ext>
            </a:extLst>
          </p:cNvPr>
          <p:cNvSpPr txBox="1"/>
          <p:nvPr/>
        </p:nvSpPr>
        <p:spPr>
          <a:xfrm>
            <a:off x="4251366" y="2826328"/>
            <a:ext cx="6068291" cy="1015663"/>
          </a:xfrm>
          <a:prstGeom prst="rect">
            <a:avLst/>
          </a:prstGeom>
          <a:noFill/>
        </p:spPr>
        <p:txBody>
          <a:bodyPr wrap="square" rtlCol="0">
            <a:spAutoFit/>
          </a:bodyPr>
          <a:lstStyle/>
          <a:p>
            <a:r>
              <a:rPr lang="en-US" sz="2000" b="1" dirty="0">
                <a:solidFill>
                  <a:schemeClr val="bg1"/>
                </a:solidFill>
              </a:rPr>
              <a:t>Matter is continuous.  Different things are made by</a:t>
            </a:r>
          </a:p>
          <a:p>
            <a:r>
              <a:rPr lang="en-US" sz="2000" b="1" dirty="0">
                <a:solidFill>
                  <a:schemeClr val="bg1"/>
                </a:solidFill>
              </a:rPr>
              <a:t>combinations of earth, air, fire, and water.  Seriously, Leucippus, you’re way out to lunch on this one.</a:t>
            </a:r>
          </a:p>
        </p:txBody>
      </p:sp>
      <p:pic>
        <p:nvPicPr>
          <p:cNvPr id="8" name="Picture 2" descr="Leucippus - Wikipedia">
            <a:extLst>
              <a:ext uri="{FF2B5EF4-FFF2-40B4-BE49-F238E27FC236}">
                <a16:creationId xmlns:a16="http://schemas.microsoft.com/office/drawing/2014/main" id="{C0EF6C50-77C8-F7E1-7097-90FD7D0A81B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23171" y="5657630"/>
            <a:ext cx="966130" cy="1200369"/>
          </a:xfrm>
          <a:prstGeom prst="rect">
            <a:avLst/>
          </a:prstGeom>
          <a:noFill/>
          <a:extLst>
            <a:ext uri="{909E8E84-426E-40DD-AFC4-6F175D3DCCD1}">
              <a14:hiddenFill xmlns:a14="http://schemas.microsoft.com/office/drawing/2010/main">
                <a:solidFill>
                  <a:srgbClr val="FFFFFF"/>
                </a:solidFill>
              </a14:hiddenFill>
            </a:ext>
          </a:extLst>
        </p:spPr>
      </p:pic>
      <p:sp>
        <p:nvSpPr>
          <p:cNvPr id="9" name="Teardrop 8">
            <a:extLst>
              <a:ext uri="{FF2B5EF4-FFF2-40B4-BE49-F238E27FC236}">
                <a16:creationId xmlns:a16="http://schemas.microsoft.com/office/drawing/2014/main" id="{016631D4-CDA5-D7B7-594B-59952B5EF1CF}"/>
              </a:ext>
            </a:extLst>
          </p:cNvPr>
          <p:cNvSpPr/>
          <p:nvPr/>
        </p:nvSpPr>
        <p:spPr>
          <a:xfrm>
            <a:off x="9553698" y="6119874"/>
            <a:ext cx="1531917" cy="723275"/>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E378123F-55F0-BF56-98C6-8CF8A49A1882}"/>
              </a:ext>
            </a:extLst>
          </p:cNvPr>
          <p:cNvSpPr txBox="1"/>
          <p:nvPr/>
        </p:nvSpPr>
        <p:spPr>
          <a:xfrm>
            <a:off x="9954985" y="6257814"/>
            <a:ext cx="1199408" cy="369332"/>
          </a:xfrm>
          <a:prstGeom prst="rect">
            <a:avLst/>
          </a:prstGeom>
          <a:noFill/>
        </p:spPr>
        <p:txBody>
          <a:bodyPr wrap="square" rtlCol="0">
            <a:spAutoFit/>
          </a:bodyPr>
          <a:lstStyle/>
          <a:p>
            <a:r>
              <a:rPr lang="en-US" b="1" dirty="0">
                <a:solidFill>
                  <a:schemeClr val="bg1"/>
                </a:solidFill>
              </a:rPr>
              <a:t>Dang it.</a:t>
            </a:r>
          </a:p>
        </p:txBody>
      </p:sp>
    </p:spTree>
    <p:extLst>
      <p:ext uri="{BB962C8B-B14F-4D97-AF65-F5344CB8AC3E}">
        <p14:creationId xmlns:p14="http://schemas.microsoft.com/office/powerpoint/2010/main" val="1621316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B7D1E-0F44-BC26-7775-E152ED3CE76A}"/>
              </a:ext>
            </a:extLst>
          </p:cNvPr>
          <p:cNvSpPr>
            <a:spLocks noGrp="1"/>
          </p:cNvSpPr>
          <p:nvPr>
            <p:ph type="title"/>
          </p:nvPr>
        </p:nvSpPr>
        <p:spPr>
          <a:xfrm>
            <a:off x="838200" y="294481"/>
            <a:ext cx="10515600" cy="1325563"/>
          </a:xfrm>
        </p:spPr>
        <p:txBody>
          <a:bodyPr/>
          <a:lstStyle/>
          <a:p>
            <a:r>
              <a:rPr lang="en-US" b="1" dirty="0"/>
              <a:t>Some random observations (1)</a:t>
            </a:r>
          </a:p>
        </p:txBody>
      </p:sp>
      <p:sp>
        <p:nvSpPr>
          <p:cNvPr id="3" name="Content Placeholder 2">
            <a:extLst>
              <a:ext uri="{FF2B5EF4-FFF2-40B4-BE49-F238E27FC236}">
                <a16:creationId xmlns:a16="http://schemas.microsoft.com/office/drawing/2014/main" id="{8D13AC52-B131-DF0C-9551-E1AB5F8AC336}"/>
              </a:ext>
            </a:extLst>
          </p:cNvPr>
          <p:cNvSpPr>
            <a:spLocks noGrp="1"/>
          </p:cNvSpPr>
          <p:nvPr>
            <p:ph idx="1"/>
          </p:nvPr>
        </p:nvSpPr>
        <p:spPr>
          <a:xfrm>
            <a:off x="838200" y="1531557"/>
            <a:ext cx="10515600" cy="2466975"/>
          </a:xfrm>
        </p:spPr>
        <p:txBody>
          <a:bodyPr/>
          <a:lstStyle/>
          <a:p>
            <a:pPr marL="0" indent="0">
              <a:buNone/>
            </a:pPr>
            <a:r>
              <a:rPr lang="en-US" dirty="0"/>
              <a:t>Antoine Lavoisier (1773):  The law of conservation of mass</a:t>
            </a:r>
          </a:p>
          <a:p>
            <a:r>
              <a:rPr lang="en-US" dirty="0"/>
              <a:t>”During any process, matter can neither be created nor destroyed.”</a:t>
            </a:r>
          </a:p>
          <a:p>
            <a:r>
              <a:rPr lang="en-US" dirty="0"/>
              <a:t>Put another way, when you do something, you’ll have the same amount of stuff after the change as you did before the change.</a:t>
            </a:r>
          </a:p>
          <a:p>
            <a:r>
              <a:rPr lang="en-US" dirty="0"/>
              <a:t>This was completely counterintuitive!</a:t>
            </a:r>
          </a:p>
        </p:txBody>
      </p:sp>
      <p:pic>
        <p:nvPicPr>
          <p:cNvPr id="7174" name="Picture 6" descr="Evidence of Chemical Change | Let's Talk Science">
            <a:extLst>
              <a:ext uri="{FF2B5EF4-FFF2-40B4-BE49-F238E27FC236}">
                <a16:creationId xmlns:a16="http://schemas.microsoft.com/office/drawing/2014/main" id="{A27E4758-2049-A725-78E2-4239BF1618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4197351"/>
            <a:ext cx="3551472" cy="236616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D5CB2350-15F8-CFB4-26AA-B363AFB2E65E}"/>
              </a:ext>
            </a:extLst>
          </p:cNvPr>
          <p:cNvSpPr txBox="1"/>
          <p:nvPr/>
        </p:nvSpPr>
        <p:spPr>
          <a:xfrm>
            <a:off x="4686301" y="4564827"/>
            <a:ext cx="6972300" cy="1631216"/>
          </a:xfrm>
          <a:prstGeom prst="rect">
            <a:avLst/>
          </a:prstGeom>
          <a:noFill/>
        </p:spPr>
        <p:txBody>
          <a:bodyPr wrap="square" rtlCol="0">
            <a:spAutoFit/>
          </a:bodyPr>
          <a:lstStyle/>
          <a:p>
            <a:r>
              <a:rPr lang="en-US" sz="2000" i="1" dirty="0"/>
              <a:t>Why it’s counterintuitive:  If you weigh the wood for a fire and then weigh the ashes afterwards, you’ll find that the weight of the wood is considerably higher than the weight of the ashes.  This implies that this reaction destroys the missing matter (maybe it turned into fire?)</a:t>
            </a:r>
          </a:p>
        </p:txBody>
      </p:sp>
    </p:spTree>
    <p:extLst>
      <p:ext uri="{BB962C8B-B14F-4D97-AF65-F5344CB8AC3E}">
        <p14:creationId xmlns:p14="http://schemas.microsoft.com/office/powerpoint/2010/main" val="21608246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634001-5A36-8DE8-C3BF-232065EC71C5}"/>
              </a:ext>
            </a:extLst>
          </p:cNvPr>
          <p:cNvSpPr>
            <a:spLocks noGrp="1"/>
          </p:cNvSpPr>
          <p:nvPr>
            <p:ph type="title"/>
          </p:nvPr>
        </p:nvSpPr>
        <p:spPr/>
        <p:txBody>
          <a:bodyPr/>
          <a:lstStyle/>
          <a:p>
            <a:r>
              <a:rPr lang="en-US" dirty="0"/>
              <a:t>Some random observations (2)</a:t>
            </a:r>
          </a:p>
        </p:txBody>
      </p:sp>
      <p:sp>
        <p:nvSpPr>
          <p:cNvPr id="3" name="Content Placeholder 2">
            <a:extLst>
              <a:ext uri="{FF2B5EF4-FFF2-40B4-BE49-F238E27FC236}">
                <a16:creationId xmlns:a16="http://schemas.microsoft.com/office/drawing/2014/main" id="{22EA9E48-5023-166A-DBE8-EA0B455E7498}"/>
              </a:ext>
            </a:extLst>
          </p:cNvPr>
          <p:cNvSpPr>
            <a:spLocks noGrp="1"/>
          </p:cNvSpPr>
          <p:nvPr>
            <p:ph idx="1"/>
          </p:nvPr>
        </p:nvSpPr>
        <p:spPr>
          <a:xfrm>
            <a:off x="838200" y="1825625"/>
            <a:ext cx="10934700" cy="4351338"/>
          </a:xfrm>
        </p:spPr>
        <p:txBody>
          <a:bodyPr/>
          <a:lstStyle/>
          <a:p>
            <a:pPr marL="0" indent="0">
              <a:buNone/>
            </a:pPr>
            <a:r>
              <a:rPr lang="en-US" dirty="0"/>
              <a:t>Joseph Proust, 1797:  The law of definite composition</a:t>
            </a:r>
          </a:p>
          <a:p>
            <a:r>
              <a:rPr lang="en-US" dirty="0"/>
              <a:t>No matter how you make a chemical compound, it will be the same stuff.</a:t>
            </a:r>
          </a:p>
          <a:p>
            <a:r>
              <a:rPr lang="en-US" dirty="0"/>
              <a:t>As we understand it, this means that no matter how you make a compound, it will have the same formula.</a:t>
            </a:r>
          </a:p>
          <a:p>
            <a:r>
              <a:rPr lang="en-US" dirty="0"/>
              <a:t>This is also counterintuitive.</a:t>
            </a:r>
          </a:p>
        </p:txBody>
      </p:sp>
      <p:pic>
        <p:nvPicPr>
          <p:cNvPr id="8194" name="Picture 2">
            <a:extLst>
              <a:ext uri="{FF2B5EF4-FFF2-40B4-BE49-F238E27FC236}">
                <a16:creationId xmlns:a16="http://schemas.microsoft.com/office/drawing/2014/main" id="{9E5A65B0-555B-F0EC-D8B8-CEB7F6FF97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3987" y="4306888"/>
            <a:ext cx="1963579" cy="1870075"/>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Super Quality Fertilizer Potassium Carbonate Granular 99% - China Potassium  Carbonate Granular 99%, Potassium Carbonate | Made-in-China.com">
            <a:extLst>
              <a:ext uri="{FF2B5EF4-FFF2-40B4-BE49-F238E27FC236}">
                <a16:creationId xmlns:a16="http://schemas.microsoft.com/office/drawing/2014/main" id="{1DEA61BF-E4D2-5597-3AD1-68B92FBFCEC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1707" y="4306888"/>
            <a:ext cx="2483843" cy="187007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5A145B5-0082-ABB3-960A-C3CA08C38E6D}"/>
              </a:ext>
            </a:extLst>
          </p:cNvPr>
          <p:cNvSpPr txBox="1"/>
          <p:nvPr/>
        </p:nvSpPr>
        <p:spPr>
          <a:xfrm>
            <a:off x="6757988" y="4464051"/>
            <a:ext cx="4595812" cy="1477328"/>
          </a:xfrm>
          <a:prstGeom prst="rect">
            <a:avLst/>
          </a:prstGeom>
          <a:noFill/>
        </p:spPr>
        <p:txBody>
          <a:bodyPr wrap="square" rtlCol="0">
            <a:spAutoFit/>
          </a:bodyPr>
          <a:lstStyle/>
          <a:p>
            <a:r>
              <a:rPr lang="en-US" i="1" dirty="0"/>
              <a:t>Both images on the left depict potassium carbonate crystals.  They have different appearances and properties (despite their identical formulas) because the one on the left contains impurities</a:t>
            </a:r>
          </a:p>
        </p:txBody>
      </p:sp>
    </p:spTree>
    <p:extLst>
      <p:ext uri="{BB962C8B-B14F-4D97-AF65-F5344CB8AC3E}">
        <p14:creationId xmlns:p14="http://schemas.microsoft.com/office/powerpoint/2010/main" val="3650421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F89FC-A84D-7896-18CC-CF724E45A28B}"/>
              </a:ext>
            </a:extLst>
          </p:cNvPr>
          <p:cNvSpPr>
            <a:spLocks noGrp="1"/>
          </p:cNvSpPr>
          <p:nvPr>
            <p:ph type="title"/>
          </p:nvPr>
        </p:nvSpPr>
        <p:spPr>
          <a:xfrm>
            <a:off x="685801" y="107950"/>
            <a:ext cx="10515600" cy="1325563"/>
          </a:xfrm>
        </p:spPr>
        <p:txBody>
          <a:bodyPr/>
          <a:lstStyle/>
          <a:p>
            <a:r>
              <a:rPr lang="en-US" b="1" dirty="0"/>
              <a:t>John Dalton’s Atomic Theory (1808)</a:t>
            </a:r>
          </a:p>
        </p:txBody>
      </p:sp>
      <p:sp>
        <p:nvSpPr>
          <p:cNvPr id="4" name="TextBox 3">
            <a:extLst>
              <a:ext uri="{FF2B5EF4-FFF2-40B4-BE49-F238E27FC236}">
                <a16:creationId xmlns:a16="http://schemas.microsoft.com/office/drawing/2014/main" id="{710610FC-6DB6-2744-C4AE-740CD25065BE}"/>
              </a:ext>
            </a:extLst>
          </p:cNvPr>
          <p:cNvSpPr txBox="1"/>
          <p:nvPr/>
        </p:nvSpPr>
        <p:spPr>
          <a:xfrm>
            <a:off x="685801" y="1433513"/>
            <a:ext cx="10515600" cy="2185214"/>
          </a:xfrm>
          <a:prstGeom prst="rect">
            <a:avLst/>
          </a:prstGeom>
          <a:noFill/>
        </p:spPr>
        <p:txBody>
          <a:bodyPr wrap="square" rtlCol="0">
            <a:spAutoFit/>
          </a:bodyPr>
          <a:lstStyle/>
          <a:p>
            <a:r>
              <a:rPr lang="en-US" sz="2800" dirty="0"/>
              <a:t>John Dalton was the man who put all of the existing knowledge about atoms (plus some stuff of his own) together to make a coherent atomic theory.  This is the first that challenged Aristotle’s theory from two millennia earlier.</a:t>
            </a:r>
          </a:p>
          <a:p>
            <a:endParaRPr lang="en-US" sz="2400" dirty="0"/>
          </a:p>
        </p:txBody>
      </p:sp>
      <p:sp>
        <p:nvSpPr>
          <p:cNvPr id="5" name="TextBox 4">
            <a:extLst>
              <a:ext uri="{FF2B5EF4-FFF2-40B4-BE49-F238E27FC236}">
                <a16:creationId xmlns:a16="http://schemas.microsoft.com/office/drawing/2014/main" id="{0B581895-37D3-8F7B-1E6B-A0491F8D751B}"/>
              </a:ext>
            </a:extLst>
          </p:cNvPr>
          <p:cNvSpPr txBox="1"/>
          <p:nvPr/>
        </p:nvSpPr>
        <p:spPr>
          <a:xfrm>
            <a:off x="4129088" y="3290452"/>
            <a:ext cx="7786688" cy="3477875"/>
          </a:xfrm>
          <a:prstGeom prst="rect">
            <a:avLst/>
          </a:prstGeom>
          <a:noFill/>
        </p:spPr>
        <p:txBody>
          <a:bodyPr wrap="square" rtlCol="0">
            <a:spAutoFit/>
          </a:bodyPr>
          <a:lstStyle/>
          <a:p>
            <a:r>
              <a:rPr lang="en-US" sz="2200" dirty="0"/>
              <a:t>In addition to his atomic theory, he also:</a:t>
            </a:r>
          </a:p>
          <a:p>
            <a:pPr marL="285750" indent="-285750">
              <a:buFont typeface="Arial" panose="020B0604020202020204" pitchFamily="34" charset="0"/>
              <a:buChar char="•"/>
            </a:pPr>
            <a:r>
              <a:rPr lang="en-US" sz="2200" dirty="0"/>
              <a:t>Was the first guy to study color blindness</a:t>
            </a:r>
          </a:p>
          <a:p>
            <a:pPr marL="285750" indent="-285750">
              <a:buFont typeface="Arial" panose="020B0604020202020204" pitchFamily="34" charset="0"/>
              <a:buChar char="•"/>
            </a:pPr>
            <a:r>
              <a:rPr lang="en-US" sz="2200" dirty="0"/>
              <a:t>Wrote a book about grammar</a:t>
            </a:r>
          </a:p>
          <a:p>
            <a:pPr marL="285750" indent="-285750">
              <a:buFont typeface="Arial" panose="020B0604020202020204" pitchFamily="34" charset="0"/>
              <a:buChar char="•"/>
            </a:pPr>
            <a:r>
              <a:rPr lang="en-US" sz="2200" dirty="0"/>
              <a:t>Studied meteorology (specifically atmospheric circulation)</a:t>
            </a:r>
          </a:p>
          <a:p>
            <a:pPr marL="285750" indent="-285750">
              <a:buFont typeface="Arial" panose="020B0604020202020204" pitchFamily="34" charset="0"/>
              <a:buChar char="•"/>
            </a:pPr>
            <a:r>
              <a:rPr lang="en-US" sz="2200" dirty="0"/>
              <a:t>Determined the heights of nearby mountains using barometers</a:t>
            </a:r>
          </a:p>
          <a:p>
            <a:pPr marL="285750" indent="-285750">
              <a:buFont typeface="Arial" panose="020B0604020202020204" pitchFamily="34" charset="0"/>
              <a:buChar char="•"/>
            </a:pPr>
            <a:r>
              <a:rPr lang="en-US" sz="2200" dirty="0"/>
              <a:t>Devised the law of partial pressures to explain the behavior of gases</a:t>
            </a:r>
          </a:p>
          <a:p>
            <a:pPr marL="285750" indent="-285750">
              <a:buFont typeface="Arial" panose="020B0604020202020204" pitchFamily="34" charset="0"/>
              <a:buChar char="•"/>
            </a:pPr>
            <a:r>
              <a:rPr lang="en-US" sz="2200" dirty="0"/>
              <a:t>Determined the atomic weights of many elements</a:t>
            </a:r>
          </a:p>
          <a:p>
            <a:pPr marL="285750" indent="-285750">
              <a:buFont typeface="Arial" panose="020B0604020202020204" pitchFamily="34" charset="0"/>
              <a:buChar char="•"/>
            </a:pPr>
            <a:r>
              <a:rPr lang="en-US" sz="2200" dirty="0"/>
              <a:t>After having a number of strokes, he still did meteorological research</a:t>
            </a:r>
          </a:p>
        </p:txBody>
      </p:sp>
      <p:pic>
        <p:nvPicPr>
          <p:cNvPr id="9218" name="Picture 2" descr="Star Stock Photos, Royalty Free Star Images | Depositphotos">
            <a:extLst>
              <a:ext uri="{FF2B5EF4-FFF2-40B4-BE49-F238E27FC236}">
                <a16:creationId xmlns:a16="http://schemas.microsoft.com/office/drawing/2014/main" id="{16F109E6-39F0-1C1E-BB7C-DDA659D0F3C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5325" y="3429000"/>
            <a:ext cx="2905125" cy="2905125"/>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John Dalton - The History of the Atom">
            <a:extLst>
              <a:ext uri="{FF2B5EF4-FFF2-40B4-BE49-F238E27FC236}">
                <a16:creationId xmlns:a16="http://schemas.microsoft.com/office/drawing/2014/main" id="{52B61340-36AD-3A76-1D08-D358635D940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6062" y="4078287"/>
            <a:ext cx="1263650" cy="16065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DD9005B-4509-5D20-479C-A2044BDE61ED}"/>
              </a:ext>
            </a:extLst>
          </p:cNvPr>
          <p:cNvSpPr txBox="1"/>
          <p:nvPr/>
        </p:nvSpPr>
        <p:spPr>
          <a:xfrm>
            <a:off x="1257301" y="6334125"/>
            <a:ext cx="2728912" cy="369332"/>
          </a:xfrm>
          <a:prstGeom prst="rect">
            <a:avLst/>
          </a:prstGeom>
          <a:noFill/>
        </p:spPr>
        <p:txBody>
          <a:bodyPr wrap="square" rtlCol="0">
            <a:spAutoFit/>
          </a:bodyPr>
          <a:lstStyle/>
          <a:p>
            <a:r>
              <a:rPr lang="en-US" i="1" dirty="0"/>
              <a:t>This dude rules!</a:t>
            </a:r>
          </a:p>
        </p:txBody>
      </p:sp>
    </p:spTree>
    <p:extLst>
      <p:ext uri="{BB962C8B-B14F-4D97-AF65-F5344CB8AC3E}">
        <p14:creationId xmlns:p14="http://schemas.microsoft.com/office/powerpoint/2010/main" val="11230546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1497</TotalTime>
  <Words>715</Words>
  <Application>Microsoft Macintosh PowerPoint</Application>
  <PresentationFormat>Widescreen</PresentationFormat>
  <Paragraphs>58</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Early Models of the Atom</vt:lpstr>
      <vt:lpstr>As you know, atoms are very, very small</vt:lpstr>
      <vt:lpstr>As a result, you can’t just look at them and figure out what they are</vt:lpstr>
      <vt:lpstr>This didn’t stop people from trying</vt:lpstr>
      <vt:lpstr>Greek Models:  Leucippus and Plato</vt:lpstr>
      <vt:lpstr>Unfortunately for Leucippus, his model was largely rejected by Aristotle…</vt:lpstr>
      <vt:lpstr>Some random observations (1)</vt:lpstr>
      <vt:lpstr>Some random observations (2)</vt:lpstr>
      <vt:lpstr>John Dalton’s Atomic Theory (1808)</vt:lpstr>
      <vt:lpstr>Dalton’s theory:</vt:lpstr>
      <vt:lpstr>Dalton’s atomic theory is still considered to be pretty good!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Models of the Atom</dc:title>
  <dc:creator>Ian Guch</dc:creator>
  <cp:lastModifiedBy>Ian Guch</cp:lastModifiedBy>
  <cp:revision>11</cp:revision>
  <dcterms:created xsi:type="dcterms:W3CDTF">2022-09-07T13:13:34Z</dcterms:created>
  <dcterms:modified xsi:type="dcterms:W3CDTF">2023-10-02T12:55:18Z</dcterms:modified>
</cp:coreProperties>
</file>